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7" r:id="rId5"/>
    <p:sldId id="268" r:id="rId6"/>
    <p:sldId id="269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66738" y="17526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66738" y="39624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626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24.06.2018</a:t>
            </a:fld>
            <a:endParaRPr lang="ru-RU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/>
              </a:defRPr>
            </a:lvl1pPr>
          </a:lstStyle>
          <a:p>
            <a:endParaRPr lang="ru-RU"/>
          </a:p>
        </p:txBody>
      </p:sp>
      <p:sp>
        <p:nvSpPr>
          <p:cNvPr id="9626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556" y="404813"/>
            <a:ext cx="9141443" cy="1773115"/>
          </a:xfrm>
        </p:spPr>
        <p:txBody>
          <a:bodyPr/>
          <a:lstStyle/>
          <a:p>
            <a:pPr algn="ctr"/>
            <a:r>
              <a:rPr lang="be-BY" sz="2400" b="1" dirty="0" smtClean="0">
                <a:solidFill>
                  <a:srgbClr val="FF0000"/>
                </a:solidFill>
              </a:rPr>
              <a:t>РАДИАЦИОННАЯ И ТЕРМИЧЕСКАЯ </a:t>
            </a:r>
            <a:r>
              <a:rPr lang="be-BY" sz="2400" b="1" dirty="0">
                <a:solidFill>
                  <a:srgbClr val="FF0000"/>
                </a:solidFill>
              </a:rPr>
              <a:t>СТОЙКОСТЬ КРЕМНИЕВЫХ ФОТОВОЛЬТАИЧЕСКИХ СТРУКТУР, ОБРАБОТАННЫХ КОМПРЕССИОННЫМИ ПЛАЗМЕННЫМИ ПОТОКАМИ</a:t>
            </a:r>
            <a:endParaRPr lang="en-GB" sz="2400" dirty="0">
              <a:solidFill>
                <a:srgbClr val="FF0000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0" y="0"/>
            <a:ext cx="346075" cy="404813"/>
            <a:chOff x="0" y="0"/>
            <a:chExt cx="346075" cy="404813"/>
          </a:xfrm>
        </p:grpSpPr>
        <p:sp>
          <p:nvSpPr>
            <p:cNvPr id="10" name="Oval 25"/>
            <p:cNvSpPr>
              <a:spLocks noChangeArrowheads="1"/>
            </p:cNvSpPr>
            <p:nvPr/>
          </p:nvSpPr>
          <p:spPr bwMode="auto">
            <a:xfrm>
              <a:off x="0" y="0"/>
              <a:ext cx="323850" cy="4048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ctangle 26"/>
            <p:cNvSpPr>
              <a:spLocks noChangeArrowheads="1"/>
            </p:cNvSpPr>
            <p:nvPr/>
          </p:nvSpPr>
          <p:spPr bwMode="auto">
            <a:xfrm>
              <a:off x="0" y="0"/>
              <a:ext cx="3460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3300"/>
                  </a:solidFill>
                </a:rPr>
                <a:t>1</a:t>
              </a:r>
              <a:endParaRPr lang="ru-RU" b="1" dirty="0">
                <a:solidFill>
                  <a:srgbClr val="FF33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133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346075" cy="404813"/>
            <a:chOff x="0" y="0"/>
            <a:chExt cx="346075" cy="404813"/>
          </a:xfrm>
        </p:grpSpPr>
        <p:sp>
          <p:nvSpPr>
            <p:cNvPr id="7" name="Oval 25"/>
            <p:cNvSpPr>
              <a:spLocks noChangeArrowheads="1"/>
            </p:cNvSpPr>
            <p:nvPr/>
          </p:nvSpPr>
          <p:spPr bwMode="auto">
            <a:xfrm>
              <a:off x="0" y="0"/>
              <a:ext cx="323850" cy="4048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ectangle 26"/>
            <p:cNvSpPr>
              <a:spLocks noChangeArrowheads="1"/>
            </p:cNvSpPr>
            <p:nvPr/>
          </p:nvSpPr>
          <p:spPr bwMode="auto">
            <a:xfrm>
              <a:off x="0" y="0"/>
              <a:ext cx="3460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solidFill>
                    <a:srgbClr val="FF3300"/>
                  </a:solidFill>
                </a:rPr>
                <a:t>2</a:t>
              </a:r>
              <a:endParaRPr lang="ru-RU" b="1" dirty="0">
                <a:solidFill>
                  <a:srgbClr val="FF3300"/>
                </a:solidFill>
              </a:endParaRPr>
            </a:p>
          </p:txBody>
        </p:sp>
      </p:grpSp>
      <p:sp>
        <p:nvSpPr>
          <p:cNvPr id="9" name="WordArt 23"/>
          <p:cNvSpPr>
            <a:spLocks noChangeArrowheads="1" noChangeShapeType="1" noTextEdit="1"/>
          </p:cNvSpPr>
          <p:nvPr/>
        </p:nvSpPr>
        <p:spPr bwMode="auto">
          <a:xfrm>
            <a:off x="7844690" y="-99392"/>
            <a:ext cx="1257300" cy="8001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C0C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фкс</a:t>
            </a:r>
            <a:endParaRPr lang="ru-RU" sz="3600" kern="10" dirty="0">
              <a:ln w="19050">
                <a:solidFill>
                  <a:srgbClr val="333333"/>
                </a:solidFill>
                <a:round/>
                <a:headEnd/>
                <a:tailEnd/>
              </a:ln>
              <a:solidFill>
                <a:srgbClr val="C0C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76633" y="667705"/>
            <a:ext cx="8618213" cy="5751735"/>
            <a:chOff x="0" y="192667"/>
            <a:chExt cx="8618213" cy="5751735"/>
          </a:xfrm>
          <a:solidFill>
            <a:schemeClr val="bg1"/>
          </a:solidFill>
        </p:grpSpPr>
        <p:pic>
          <p:nvPicPr>
            <p:cNvPr id="11" name="Picture 39"/>
            <p:cNvPicPr>
              <a:picLocks noChangeAspect="1" noChangeArrowheads="1"/>
            </p:cNvPicPr>
            <p:nvPr/>
          </p:nvPicPr>
          <p:blipFill rotWithShape="1">
            <a:blip r:embed="rId2"/>
            <a:srcRect l="3363"/>
            <a:stretch/>
          </p:blipFill>
          <p:spPr bwMode="auto">
            <a:xfrm>
              <a:off x="0" y="1002190"/>
              <a:ext cx="5308793" cy="22322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grpSp>
          <p:nvGrpSpPr>
            <p:cNvPr id="12" name="Группа 11"/>
            <p:cNvGrpSpPr/>
            <p:nvPr/>
          </p:nvGrpSpPr>
          <p:grpSpPr>
            <a:xfrm>
              <a:off x="5972985" y="468089"/>
              <a:ext cx="2645228" cy="3093317"/>
              <a:chOff x="4821381" y="2989594"/>
              <a:chExt cx="2645228" cy="3093317"/>
            </a:xfrm>
            <a:grpFill/>
          </p:grpSpPr>
          <p:sp>
            <p:nvSpPr>
              <p:cNvPr id="19" name="Правая фигурная скобка 18"/>
              <p:cNvSpPr/>
              <p:nvPr/>
            </p:nvSpPr>
            <p:spPr>
              <a:xfrm rot="5400000">
                <a:off x="6323346" y="5553242"/>
                <a:ext cx="180000" cy="252000"/>
              </a:xfrm>
              <a:prstGeom prst="rightBrace">
                <a:avLst/>
              </a:prstGeom>
              <a:grpFill/>
              <a:ln w="19050">
                <a:solidFill>
                  <a:srgbClr val="FF0000"/>
                </a:solidFill>
              </a:ln>
              <a:scene3d>
                <a:camera prst="orthographicFront">
                  <a:rot lat="0" lon="0" rev="12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0" name="Группа 19"/>
              <p:cNvGrpSpPr/>
              <p:nvPr/>
            </p:nvGrpSpPr>
            <p:grpSpPr>
              <a:xfrm>
                <a:off x="4821381" y="2989594"/>
                <a:ext cx="2645228" cy="2520280"/>
                <a:chOff x="4821381" y="2989594"/>
                <a:chExt cx="2645228" cy="2520280"/>
              </a:xfrm>
              <a:grpFill/>
            </p:grpSpPr>
            <p:pic>
              <p:nvPicPr>
                <p:cNvPr id="22" name="Picture 2" descr="C:\Users\Roman\Desktop\images.jpg"/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1078" t="26570" r="34125" b="16518"/>
                <a:stretch/>
              </p:blipFill>
              <p:spPr bwMode="auto">
                <a:xfrm>
                  <a:off x="4821381" y="3781682"/>
                  <a:ext cx="1717964" cy="1634837"/>
                </a:xfrm>
                <a:prstGeom prst="rect">
                  <a:avLst/>
                </a:prstGeom>
                <a:grpFill/>
                <a:scene3d>
                  <a:camera prst="isometricLeftDown">
                    <a:rot lat="2100000" lon="3000000" rev="0"/>
                  </a:camera>
                  <a:lightRig rig="threePt" dir="t"/>
                </a:scene3d>
                <a:sp3d>
                  <a:bevelT w="63500" h="292100"/>
                </a:sp3d>
                <a:extLst/>
              </p:spPr>
            </p:pic>
            <p:sp>
              <p:nvSpPr>
                <p:cNvPr id="23" name="Правая фигурная скобка 22"/>
                <p:cNvSpPr/>
                <p:nvPr/>
              </p:nvSpPr>
              <p:spPr>
                <a:xfrm>
                  <a:off x="6467337" y="4213730"/>
                  <a:ext cx="336911" cy="1296144"/>
                </a:xfrm>
                <a:prstGeom prst="rightBrace">
                  <a:avLst/>
                </a:prstGeom>
                <a:grpFill/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Правая фигурная скобка 23"/>
                <p:cNvSpPr/>
                <p:nvPr/>
              </p:nvSpPr>
              <p:spPr>
                <a:xfrm>
                  <a:off x="5832184" y="2989594"/>
                  <a:ext cx="396000" cy="1332000"/>
                </a:xfrm>
                <a:prstGeom prst="rightBrace">
                  <a:avLst/>
                </a:prstGeom>
                <a:grpFill/>
                <a:ln w="19050">
                  <a:solidFill>
                    <a:srgbClr val="FF0000"/>
                  </a:solidFill>
                </a:ln>
                <a:scene3d>
                  <a:camera prst="orthographicFront">
                    <a:rot lat="0" lon="0" rev="33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6804248" y="4677136"/>
                  <a:ext cx="662361" cy="40011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be-BY" sz="2000" b="1" dirty="0" smtClean="0"/>
                    <a:t>1 с</a:t>
                  </a:r>
                  <a:r>
                    <a:rPr lang="ru-RU" sz="2000" b="1" dirty="0" smtClean="0"/>
                    <a:t>м</a:t>
                  </a:r>
                  <a:endParaRPr lang="en-GB" sz="2000" b="1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 rot="2100000">
                  <a:off x="5956164" y="3150268"/>
                  <a:ext cx="662361" cy="40011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be-BY" sz="2000" b="1" dirty="0" smtClean="0"/>
                    <a:t>1 см</a:t>
                  </a:r>
                  <a:endParaRPr lang="en-GB" sz="2000" b="1" dirty="0"/>
                </a:p>
              </p:txBody>
            </p:sp>
          </p:grpSp>
          <p:sp>
            <p:nvSpPr>
              <p:cNvPr id="21" name="TextBox 20"/>
              <p:cNvSpPr txBox="1"/>
              <p:nvPr/>
            </p:nvSpPr>
            <p:spPr>
              <a:xfrm rot="20400000">
                <a:off x="5999189" y="5682801"/>
                <a:ext cx="1124026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400 </a:t>
                </a:r>
                <a:r>
                  <a:rPr lang="ru-RU" sz="2000" b="1" dirty="0" smtClean="0"/>
                  <a:t>мкм</a:t>
                </a:r>
                <a:endParaRPr lang="en-GB" sz="2000" b="1" dirty="0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1763688" y="192667"/>
              <a:ext cx="931665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3200" b="1" i="1" dirty="0" smtClean="0">
                  <a:solidFill>
                    <a:srgbClr val="FF0000"/>
                  </a:solidFill>
                </a:rPr>
                <a:t>КПП</a:t>
              </a:r>
              <a:endParaRPr lang="en-GB" sz="3200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3851920" y="332655"/>
              <a:ext cx="0" cy="5611747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6876256" y="2098509"/>
              <a:ext cx="0" cy="3845893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3851920" y="2895014"/>
              <a:ext cx="3024336" cy="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203246" y="3004990"/>
              <a:ext cx="876297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 </a:t>
              </a:r>
              <a:r>
                <a:rPr lang="ru-RU" dirty="0" smtClean="0"/>
                <a:t>см</a:t>
              </a:r>
              <a:endParaRPr lang="en-GB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1043608" y="4328636"/>
            <a:ext cx="3456384" cy="2340724"/>
            <a:chOff x="899592" y="3603678"/>
            <a:chExt cx="2721666" cy="2340724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899592" y="3603678"/>
              <a:ext cx="2664296" cy="2340724"/>
            </a:xfrm>
            <a:prstGeom prst="roundRect">
              <a:avLst>
                <a:gd name="adj" fmla="val 5747"/>
              </a:avLst>
            </a:prstGeom>
            <a:solidFill>
              <a:schemeClr val="bg1"/>
            </a:solidFill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8" name="Группа 27"/>
            <p:cNvGrpSpPr/>
            <p:nvPr/>
          </p:nvGrpSpPr>
          <p:grpSpPr>
            <a:xfrm>
              <a:off x="988388" y="3692990"/>
              <a:ext cx="2632870" cy="2251412"/>
              <a:chOff x="425382" y="3822905"/>
              <a:chExt cx="2632870" cy="2251412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515631" y="3822905"/>
                <a:ext cx="53091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</a:rPr>
                  <a:t>H</a:t>
                </a:r>
                <a:r>
                  <a:rPr lang="en-US" sz="2800" baseline="-25000" dirty="0" smtClean="0">
                    <a:solidFill>
                      <a:srgbClr val="FF0000"/>
                    </a:solidFill>
                  </a:rPr>
                  <a:t>2</a:t>
                </a:r>
                <a:endParaRPr lang="en-GB" sz="2800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87579" y="4614993"/>
                <a:ext cx="58702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</a:rPr>
                  <a:t>He</a:t>
                </a:r>
                <a:endParaRPr lang="en-GB" sz="2800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46890" y="5301208"/>
                <a:ext cx="5389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rgbClr val="FF0000"/>
                    </a:solidFill>
                  </a:rPr>
                  <a:t>2</a:t>
                </a:r>
                <a:endParaRPr lang="en-GB" sz="2800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Плюс 32"/>
              <p:cNvSpPr/>
              <p:nvPr/>
            </p:nvSpPr>
            <p:spPr>
              <a:xfrm>
                <a:off x="1376767" y="4648939"/>
                <a:ext cx="432048" cy="360040"/>
              </a:xfrm>
              <a:prstGeom prst="mathPlus">
                <a:avLst>
                  <a:gd name="adj1" fmla="val 23088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Правая фигурная скобка 33"/>
              <p:cNvSpPr/>
              <p:nvPr/>
            </p:nvSpPr>
            <p:spPr>
              <a:xfrm>
                <a:off x="1019665" y="4050092"/>
                <a:ext cx="357102" cy="1583496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848754" y="4568686"/>
                <a:ext cx="12094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</a:rPr>
                  <a:t>воздух</a:t>
                </a:r>
                <a:endParaRPr lang="en-GB" sz="2800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25382" y="5704985"/>
                <a:ext cx="8127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3 </a:t>
                </a:r>
                <a:r>
                  <a:rPr lang="ru-RU" b="1" dirty="0" smtClean="0"/>
                  <a:t>торр</a:t>
                </a:r>
                <a:endParaRPr lang="en-GB" b="1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848754" y="4984905"/>
                <a:ext cx="9906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0.1 </a:t>
                </a:r>
                <a:r>
                  <a:rPr lang="ru-RU" b="1" dirty="0" smtClean="0"/>
                  <a:t>торр</a:t>
                </a:r>
                <a:endParaRPr lang="en-GB" b="1" dirty="0"/>
              </a:p>
            </p:txBody>
          </p:sp>
        </p:grpSp>
      </p:grpSp>
      <p:grpSp>
        <p:nvGrpSpPr>
          <p:cNvPr id="45" name="Группа 44"/>
          <p:cNvGrpSpPr/>
          <p:nvPr/>
        </p:nvGrpSpPr>
        <p:grpSpPr>
          <a:xfrm>
            <a:off x="6668001" y="4328636"/>
            <a:ext cx="2433989" cy="2284105"/>
            <a:chOff x="899592" y="3457120"/>
            <a:chExt cx="2664296" cy="2284105"/>
          </a:xfrm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899592" y="3457120"/>
              <a:ext cx="2664296" cy="2268716"/>
            </a:xfrm>
            <a:prstGeom prst="roundRect">
              <a:avLst>
                <a:gd name="adj" fmla="val 5747"/>
              </a:avLst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96888" y="3556011"/>
              <a:ext cx="2411627" cy="218521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rgbClr val="FF0000"/>
                  </a:solidFill>
                </a:rPr>
                <a:t>Удельное </a:t>
              </a:r>
            </a:p>
            <a:p>
              <a:pPr algn="ctr"/>
              <a:r>
                <a:rPr lang="ru-RU" sz="2000" b="1" dirty="0" smtClean="0">
                  <a:solidFill>
                    <a:srgbClr val="FF0000"/>
                  </a:solidFill>
                </a:rPr>
                <a:t>сопротивление</a:t>
              </a:r>
              <a:endParaRPr lang="en-US" sz="2000" b="1" dirty="0" smtClean="0">
                <a:solidFill>
                  <a:srgbClr val="FF0000"/>
                </a:solidFill>
              </a:endParaRPr>
            </a:p>
            <a:p>
              <a:pPr algn="ctr">
                <a:spcAft>
                  <a:spcPts val="0"/>
                </a:spcAft>
              </a:pPr>
              <a:r>
                <a:rPr lang="en-US" sz="2400" dirty="0" smtClean="0"/>
                <a:t>0.3 </a:t>
              </a:r>
              <a:r>
                <a:rPr lang="ru-RU" sz="2400" dirty="0"/>
                <a:t>Ом</a:t>
              </a:r>
              <a:r>
                <a:rPr lang="en-GB" sz="2400" dirty="0"/>
                <a:t>*c</a:t>
              </a:r>
              <a:r>
                <a:rPr lang="ru-RU" sz="2400" dirty="0"/>
                <a:t>м</a:t>
              </a:r>
              <a:endParaRPr lang="en-GB" sz="2400" dirty="0">
                <a:ea typeface="Calibri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2400" dirty="0" smtClean="0"/>
                <a:t>4.5 </a:t>
              </a:r>
              <a:r>
                <a:rPr lang="ru-RU" sz="2400" dirty="0"/>
                <a:t>Ом</a:t>
              </a:r>
              <a:r>
                <a:rPr lang="en-GB" sz="2400" dirty="0"/>
                <a:t>*c</a:t>
              </a:r>
              <a:r>
                <a:rPr lang="ru-RU" sz="2400" dirty="0"/>
                <a:t>м</a:t>
              </a:r>
              <a:endParaRPr lang="en-GB" sz="2400" dirty="0">
                <a:ea typeface="Calibri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2400" dirty="0" smtClean="0"/>
                <a:t>10 </a:t>
              </a:r>
              <a:r>
                <a:rPr lang="ru-RU" sz="2400" dirty="0"/>
                <a:t>Ом</a:t>
              </a:r>
              <a:r>
                <a:rPr lang="en-GB" sz="2400" dirty="0"/>
                <a:t>*c</a:t>
              </a:r>
              <a:r>
                <a:rPr lang="ru-RU" sz="2400" dirty="0"/>
                <a:t>м</a:t>
              </a:r>
              <a:endParaRPr lang="en-GB" sz="2400" dirty="0">
                <a:ea typeface="Calibri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2400" dirty="0" smtClean="0"/>
                <a:t>12 </a:t>
              </a:r>
              <a:r>
                <a:rPr lang="ru-RU" sz="2400" dirty="0"/>
                <a:t>Ом</a:t>
              </a:r>
              <a:r>
                <a:rPr lang="en-GB" sz="2400" dirty="0"/>
                <a:t>*c</a:t>
              </a:r>
              <a:r>
                <a:rPr lang="ru-RU" sz="2400" dirty="0"/>
                <a:t>м</a:t>
              </a:r>
              <a:endParaRPr lang="en-GB" sz="2400" dirty="0">
                <a:ea typeface="Calibri"/>
                <a:cs typeface="Times New Roman"/>
              </a:endParaRPr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4141434" y="3419708"/>
            <a:ext cx="861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 smtClean="0"/>
              <a:t>Ом</a:t>
            </a:r>
            <a:r>
              <a:rPr lang="en-GB" dirty="0" smtClean="0"/>
              <a:t>*c</a:t>
            </a:r>
            <a:r>
              <a:rPr lang="ru-RU" dirty="0" smtClean="0"/>
              <a:t>м</a:t>
            </a:r>
            <a:endParaRPr lang="en-GB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5333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2"/>
          <a:stretch/>
        </p:blipFill>
        <p:spPr bwMode="auto">
          <a:xfrm>
            <a:off x="14924" y="1628800"/>
            <a:ext cx="4199681" cy="30963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27075" y="4572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sz="4000" b="1" kern="0" dirty="0" smtClean="0">
                <a:solidFill>
                  <a:srgbClr val="FF0000"/>
                </a:solidFill>
              </a:rPr>
              <a:t>Компрессионные плазменные потоки</a:t>
            </a:r>
            <a:endParaRPr lang="en-GB" kern="0" dirty="0">
              <a:solidFill>
                <a:srgbClr val="FF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654891"/>
              </p:ext>
            </p:extLst>
          </p:nvPr>
        </p:nvGraphicFramePr>
        <p:xfrm>
          <a:off x="4214605" y="3068960"/>
          <a:ext cx="4925055" cy="504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2708"/>
                <a:gridCol w="2532347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Плазмообразующий газ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азот, водород, гелий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29642"/>
              </p:ext>
            </p:extLst>
          </p:nvPr>
        </p:nvGraphicFramePr>
        <p:xfrm>
          <a:off x="4214605" y="3642907"/>
          <a:ext cx="4929394" cy="509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6645"/>
                <a:gridCol w="1572749"/>
              </a:tblGrid>
              <a:tr h="509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Средняя кинетическая энергия ионов плазмы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100 эВ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33052"/>
              </p:ext>
            </p:extLst>
          </p:nvPr>
        </p:nvGraphicFramePr>
        <p:xfrm>
          <a:off x="4214607" y="4288474"/>
          <a:ext cx="4929393" cy="2545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3699"/>
                <a:gridCol w="1835694"/>
              </a:tblGrid>
              <a:tr h="254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Температура плазмы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2-3 эВ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745247"/>
              </p:ext>
            </p:extLst>
          </p:nvPr>
        </p:nvGraphicFramePr>
        <p:xfrm>
          <a:off x="4215738" y="4626118"/>
          <a:ext cx="4964774" cy="3129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1127"/>
                <a:gridCol w="1403647"/>
              </a:tblGrid>
              <a:tr h="312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Время существования плазмы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~ </a:t>
                      </a:r>
                      <a:r>
                        <a:rPr lang="ru-RU" sz="1500" dirty="0">
                          <a:effectLst/>
                        </a:rPr>
                        <a:t>100 </a:t>
                      </a:r>
                      <a:r>
                        <a:rPr lang="ru-RU" sz="1500" dirty="0" err="1">
                          <a:effectLst/>
                        </a:rPr>
                        <a:t>мкс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643813"/>
              </p:ext>
            </p:extLst>
          </p:nvPr>
        </p:nvGraphicFramePr>
        <p:xfrm>
          <a:off x="-3674" y="4805828"/>
          <a:ext cx="4209360" cy="45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5006"/>
                <a:gridCol w="2164354"/>
              </a:tblGrid>
              <a:tr h="415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Плотность энергии плазмы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5 – 30 Дж/см</a:t>
                      </a:r>
                      <a:r>
                        <a:rPr lang="ru-RU" sz="1500" baseline="30000" dirty="0">
                          <a:effectLst/>
                        </a:rPr>
                        <a:t>2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463902"/>
              </p:ext>
            </p:extLst>
          </p:nvPr>
        </p:nvGraphicFramePr>
        <p:xfrm>
          <a:off x="-27203" y="5733256"/>
          <a:ext cx="4232889" cy="509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2979"/>
                <a:gridCol w="1649910"/>
              </a:tblGrid>
              <a:tr h="509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Плотность мощности плазмы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0.5 – 3 ГВт/м</a:t>
                      </a:r>
                      <a:r>
                        <a:rPr lang="ru-RU" sz="1500" baseline="30000" dirty="0">
                          <a:effectLst/>
                        </a:rPr>
                        <a:t>2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15" name="Группа 14"/>
          <p:cNvGrpSpPr/>
          <p:nvPr/>
        </p:nvGrpSpPr>
        <p:grpSpPr>
          <a:xfrm>
            <a:off x="0" y="0"/>
            <a:ext cx="346075" cy="404813"/>
            <a:chOff x="0" y="0"/>
            <a:chExt cx="346075" cy="404813"/>
          </a:xfrm>
        </p:grpSpPr>
        <p:sp>
          <p:nvSpPr>
            <p:cNvPr id="16" name="Oval 25"/>
            <p:cNvSpPr>
              <a:spLocks noChangeArrowheads="1"/>
            </p:cNvSpPr>
            <p:nvPr/>
          </p:nvSpPr>
          <p:spPr bwMode="auto">
            <a:xfrm>
              <a:off x="0" y="0"/>
              <a:ext cx="323850" cy="4048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Rectangle 26"/>
            <p:cNvSpPr>
              <a:spLocks noChangeArrowheads="1"/>
            </p:cNvSpPr>
            <p:nvPr/>
          </p:nvSpPr>
          <p:spPr bwMode="auto">
            <a:xfrm>
              <a:off x="0" y="0"/>
              <a:ext cx="3460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solidFill>
                    <a:srgbClr val="FF3300"/>
                  </a:solidFill>
                </a:rPr>
                <a:t>3</a:t>
              </a:r>
              <a:endParaRPr lang="ru-RU" b="1" dirty="0">
                <a:solidFill>
                  <a:srgbClr val="FF3300"/>
                </a:solidFill>
              </a:endParaRPr>
            </a:p>
          </p:txBody>
        </p:sp>
      </p:grpSp>
      <p:sp>
        <p:nvSpPr>
          <p:cNvPr id="18" name="WordArt 23"/>
          <p:cNvSpPr>
            <a:spLocks noChangeArrowheads="1" noChangeShapeType="1" noTextEdit="1"/>
          </p:cNvSpPr>
          <p:nvPr/>
        </p:nvSpPr>
        <p:spPr bwMode="auto">
          <a:xfrm>
            <a:off x="7871714" y="4763"/>
            <a:ext cx="1257300" cy="8001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C0C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фкс</a:t>
            </a:r>
            <a:endParaRPr lang="ru-RU" sz="3600" kern="10" dirty="0">
              <a:ln w="19050">
                <a:solidFill>
                  <a:srgbClr val="333333"/>
                </a:solidFill>
                <a:round/>
                <a:headEnd/>
                <a:tailEnd/>
              </a:ln>
              <a:solidFill>
                <a:srgbClr val="C0C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42539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Прафесійная дзейнасць\Навука\Дзейнасць\Эксперыментальная дзейнасць\2011 - 2012\МПК\Al-нахілены_трымальнік\IMG_175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4230" r="8637" b="3464"/>
          <a:stretch/>
        </p:blipFill>
        <p:spPr bwMode="auto">
          <a:xfrm>
            <a:off x="0" y="-171400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4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346075" cy="404813"/>
            <a:chOff x="0" y="0"/>
            <a:chExt cx="346075" cy="404813"/>
          </a:xfrm>
        </p:grpSpPr>
        <p:sp>
          <p:nvSpPr>
            <p:cNvPr id="5" name="Oval 25"/>
            <p:cNvSpPr>
              <a:spLocks noChangeArrowheads="1"/>
            </p:cNvSpPr>
            <p:nvPr/>
          </p:nvSpPr>
          <p:spPr bwMode="auto">
            <a:xfrm>
              <a:off x="0" y="0"/>
              <a:ext cx="323850" cy="4048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26"/>
            <p:cNvSpPr>
              <a:spLocks noChangeArrowheads="1"/>
            </p:cNvSpPr>
            <p:nvPr/>
          </p:nvSpPr>
          <p:spPr bwMode="auto">
            <a:xfrm>
              <a:off x="0" y="0"/>
              <a:ext cx="3460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solidFill>
                    <a:srgbClr val="FF3300"/>
                  </a:solidFill>
                </a:rPr>
                <a:t>5</a:t>
              </a:r>
              <a:endParaRPr lang="ru-RU" b="1" dirty="0">
                <a:solidFill>
                  <a:srgbClr val="FF3300"/>
                </a:solidFill>
              </a:endParaRPr>
            </a:p>
          </p:txBody>
        </p:sp>
      </p:grpSp>
      <p:sp>
        <p:nvSpPr>
          <p:cNvPr id="7" name="WordArt 23"/>
          <p:cNvSpPr>
            <a:spLocks noChangeArrowheads="1" noChangeShapeType="1" noTextEdit="1"/>
          </p:cNvSpPr>
          <p:nvPr/>
        </p:nvSpPr>
        <p:spPr bwMode="auto">
          <a:xfrm>
            <a:off x="7871714" y="4763"/>
            <a:ext cx="1257300" cy="8001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C0C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фкс</a:t>
            </a:r>
            <a:endParaRPr lang="ru-RU" sz="3600" kern="10" dirty="0">
              <a:ln w="19050">
                <a:solidFill>
                  <a:srgbClr val="333333"/>
                </a:solidFill>
                <a:round/>
                <a:headEnd/>
                <a:tailEnd/>
              </a:ln>
              <a:solidFill>
                <a:srgbClr val="C0C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99364" y="2382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sz="4000" b="1" kern="0" dirty="0" smtClean="0">
                <a:solidFill>
                  <a:srgbClr val="FF0000"/>
                </a:solidFill>
              </a:rPr>
              <a:t>Радиационная стойкость</a:t>
            </a:r>
            <a:endParaRPr lang="en-GB" kern="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292080" y="1916832"/>
            <a:ext cx="216024" cy="194421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 bwMode="auto">
          <a:xfrm>
            <a:off x="1979712" y="2060848"/>
            <a:ext cx="2520152" cy="1620180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e </a:t>
            </a:r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2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МэВ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026429"/>
              </p:ext>
            </p:extLst>
          </p:nvPr>
        </p:nvGraphicFramePr>
        <p:xfrm>
          <a:off x="499364" y="4365104"/>
          <a:ext cx="8249100" cy="1465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176"/>
                <a:gridCol w="537292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Доза,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r>
                        <a:rPr lang="ru-RU" sz="2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  <a:endParaRPr lang="en-GB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Результат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89952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2.5·10</a:t>
                      </a:r>
                      <a:r>
                        <a:rPr lang="ru-RU" sz="24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1" u="sng" dirty="0" smtClean="0">
                          <a:solidFill>
                            <a:schemeClr val="tx1"/>
                          </a:solidFill>
                        </a:rPr>
                        <a:t>Фотоэдс</a:t>
                      </a:r>
                      <a:r>
                        <a:rPr lang="ru-RU" sz="2000" i="1" u="sng" baseline="0" dirty="0" smtClean="0">
                          <a:solidFill>
                            <a:schemeClr val="tx1"/>
                          </a:solidFill>
                        </a:rPr>
                        <a:t> практически </a:t>
                      </a:r>
                      <a:r>
                        <a:rPr lang="ru-RU" sz="2000" b="1" i="1" u="sng" baseline="0" dirty="0" smtClean="0">
                          <a:solidFill>
                            <a:schemeClr val="tx1"/>
                          </a:solidFill>
                        </a:rPr>
                        <a:t>не изменяется</a:t>
                      </a:r>
                      <a:endParaRPr lang="en-GB" sz="2000" b="1" i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(2.5 – 2.75)·10</a:t>
                      </a:r>
                      <a:r>
                        <a:rPr lang="ru-RU" sz="24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1" u="sng" dirty="0" smtClean="0">
                          <a:solidFill>
                            <a:schemeClr val="tx1"/>
                          </a:solidFill>
                        </a:rPr>
                        <a:t>Фотоэдс</a:t>
                      </a:r>
                      <a:r>
                        <a:rPr lang="ru-RU" sz="2000" i="1" u="sng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i="1" u="sng" baseline="0" dirty="0" smtClean="0">
                          <a:solidFill>
                            <a:schemeClr val="tx1"/>
                          </a:solidFill>
                        </a:rPr>
                        <a:t>уменьшается в 1.5-1.7 </a:t>
                      </a:r>
                      <a:r>
                        <a:rPr lang="ru-RU" sz="2000" i="1" u="sng" baseline="0" dirty="0" smtClean="0">
                          <a:solidFill>
                            <a:schemeClr val="tx1"/>
                          </a:solidFill>
                        </a:rPr>
                        <a:t>раза</a:t>
                      </a:r>
                      <a:endParaRPr lang="en-GB" sz="2000" i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717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346075" cy="404813"/>
            <a:chOff x="0" y="0"/>
            <a:chExt cx="346075" cy="404813"/>
          </a:xfrm>
        </p:grpSpPr>
        <p:sp>
          <p:nvSpPr>
            <p:cNvPr id="5" name="Oval 25"/>
            <p:cNvSpPr>
              <a:spLocks noChangeArrowheads="1"/>
            </p:cNvSpPr>
            <p:nvPr/>
          </p:nvSpPr>
          <p:spPr bwMode="auto">
            <a:xfrm>
              <a:off x="0" y="0"/>
              <a:ext cx="323850" cy="4048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26"/>
            <p:cNvSpPr>
              <a:spLocks noChangeArrowheads="1"/>
            </p:cNvSpPr>
            <p:nvPr/>
          </p:nvSpPr>
          <p:spPr bwMode="auto">
            <a:xfrm>
              <a:off x="0" y="0"/>
              <a:ext cx="3460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solidFill>
                    <a:srgbClr val="FF3300"/>
                  </a:solidFill>
                </a:rPr>
                <a:t>6</a:t>
              </a:r>
              <a:endParaRPr lang="ru-RU" b="1" dirty="0">
                <a:solidFill>
                  <a:srgbClr val="FF3300"/>
                </a:solidFill>
              </a:endParaRPr>
            </a:p>
          </p:txBody>
        </p:sp>
      </p:grpSp>
      <p:sp>
        <p:nvSpPr>
          <p:cNvPr id="7" name="WordArt 23"/>
          <p:cNvSpPr>
            <a:spLocks noChangeArrowheads="1" noChangeShapeType="1" noTextEdit="1"/>
          </p:cNvSpPr>
          <p:nvPr/>
        </p:nvSpPr>
        <p:spPr bwMode="auto">
          <a:xfrm>
            <a:off x="7871714" y="4763"/>
            <a:ext cx="1257300" cy="8001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C0C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фкс</a:t>
            </a:r>
            <a:endParaRPr lang="ru-RU" sz="3600" kern="10" dirty="0">
              <a:ln w="19050">
                <a:solidFill>
                  <a:srgbClr val="333333"/>
                </a:solidFill>
                <a:round/>
                <a:headEnd/>
                <a:tailEnd/>
              </a:ln>
              <a:solidFill>
                <a:srgbClr val="C0C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99364" y="2382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sz="4000" b="1" kern="0" dirty="0" smtClean="0">
                <a:solidFill>
                  <a:srgbClr val="FF0000"/>
                </a:solidFill>
              </a:rPr>
              <a:t>Термическая стойкость</a:t>
            </a:r>
            <a:endParaRPr lang="en-GB" kern="0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art-apple.ru/albums/fire/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36" y="1772816"/>
            <a:ext cx="2651625" cy="1883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007921" y="2114497"/>
            <a:ext cx="4924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GB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9872" y="2204864"/>
            <a:ext cx="453650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отжиге </a:t>
            </a:r>
            <a:r>
              <a:rPr 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воздухе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</a:p>
          <a:p>
            <a:r>
              <a:rPr 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минут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выдерживает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Температуру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 </a:t>
            </a:r>
            <a:r>
              <a:rPr lang="ru-RU" sz="2400" b="1" baseline="30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en-GB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27784" y="4172887"/>
            <a:ext cx="453650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отжиге </a:t>
            </a:r>
            <a:r>
              <a:rPr 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воздухе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</a:p>
          <a:p>
            <a:r>
              <a:rPr 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часов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выдерживает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Температуру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 </a:t>
            </a:r>
            <a:r>
              <a:rPr lang="ru-RU" sz="2400" b="1" baseline="30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en-GB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1720" y="4149080"/>
            <a:ext cx="4924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GB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093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11145" y="190574"/>
            <a:ext cx="25923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kern="0" dirty="0" smtClean="0">
                <a:solidFill>
                  <a:srgbClr val="FF0000"/>
                </a:solidFill>
              </a:rPr>
              <a:t>Выводы</a:t>
            </a:r>
            <a:endParaRPr lang="en-GB" sz="4000" kern="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5102" y="1673225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000" b="1" dirty="0" smtClean="0"/>
              <a:t>При воздействии КПП на монокристаллический р-кремний в последнем возникает фотовольтаический эффект с напряжением холостого хода до 430 мВ</a:t>
            </a:r>
          </a:p>
          <a:p>
            <a:pPr marL="457200" indent="-457200" algn="just">
              <a:buAutoNum type="arabicPeriod"/>
            </a:pPr>
            <a:endParaRPr lang="ru-RU" sz="2000" b="1" dirty="0">
              <a:solidFill>
                <a:srgbClr val="00B050"/>
              </a:solidFill>
            </a:endParaRPr>
          </a:p>
          <a:p>
            <a:pPr marL="457200" indent="-457200" algn="just">
              <a:buFontTx/>
              <a:buAutoNum type="arabicPeriod"/>
            </a:pPr>
            <a:r>
              <a:rPr lang="ru-RU" sz="2000" b="1" dirty="0" smtClean="0"/>
              <a:t>Данный эффект является радиационно-стойким вплоть до доз облучения электронами (2 </a:t>
            </a:r>
            <a:r>
              <a:rPr lang="ru-RU" sz="2000" b="1" dirty="0" err="1" smtClean="0"/>
              <a:t>Мэв</a:t>
            </a:r>
            <a:r>
              <a:rPr lang="ru-RU" sz="2000" b="1" dirty="0" smtClean="0"/>
              <a:t>) до </a:t>
            </a:r>
            <a:r>
              <a:rPr lang="ru-RU" sz="2000" b="1" dirty="0">
                <a:solidFill>
                  <a:schemeClr val="dk1"/>
                </a:solidFill>
              </a:rPr>
              <a:t>(2.5 – 2.75)·10</a:t>
            </a:r>
            <a:r>
              <a:rPr lang="ru-RU" sz="2000" b="1" baseline="30000" dirty="0">
                <a:solidFill>
                  <a:schemeClr val="dk1"/>
                </a:solidFill>
              </a:rPr>
              <a:t>17 </a:t>
            </a:r>
            <a:endParaRPr lang="en-GB" sz="2800" b="1" dirty="0"/>
          </a:p>
          <a:p>
            <a:pPr marL="457200" indent="-457200" algn="just">
              <a:buAutoNum type="arabicPeriod"/>
            </a:pPr>
            <a:endParaRPr lang="ru-RU" sz="2000" b="1" dirty="0" smtClean="0"/>
          </a:p>
          <a:p>
            <a:pPr marL="457200" indent="-457200" algn="just">
              <a:buAutoNum type="arabicPeriod"/>
            </a:pPr>
            <a:endParaRPr lang="ru-RU" sz="2000" b="1" dirty="0"/>
          </a:p>
          <a:p>
            <a:pPr marL="457200" indent="-457200" algn="just">
              <a:buFontTx/>
              <a:buAutoNum type="arabicPeriod"/>
            </a:pPr>
            <a:r>
              <a:rPr lang="ru-RU" sz="2000" b="1" dirty="0" smtClean="0">
                <a:latin typeface="+mj-lt"/>
              </a:rPr>
              <a:t>Данный эффект является термически устойчивым в атмосфере воздуха вплоть до температур 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1000 </a:t>
            </a:r>
            <a:r>
              <a:rPr lang="ru-RU" sz="2000" b="1" baseline="30000" dirty="0" err="1" smtClean="0">
                <a:latin typeface="+mj-lt"/>
                <a:cs typeface="Times New Roman" panose="02020603050405020304" pitchFamily="18" charset="0"/>
              </a:rPr>
              <a:t>о</a:t>
            </a:r>
            <a:r>
              <a:rPr lang="ru-RU" sz="2000" b="1" dirty="0" err="1" smtClean="0">
                <a:latin typeface="+mj-lt"/>
                <a:cs typeface="Times New Roman" panose="02020603050405020304" pitchFamily="18" charset="0"/>
              </a:rPr>
              <a:t>С</a:t>
            </a:r>
            <a:endParaRPr lang="ru-RU" sz="2000" b="1" dirty="0" smtClean="0">
              <a:latin typeface="+mj-lt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-1" y="0"/>
            <a:ext cx="348173" cy="404813"/>
            <a:chOff x="-1" y="0"/>
            <a:chExt cx="348173" cy="404813"/>
          </a:xfrm>
        </p:grpSpPr>
        <p:sp>
          <p:nvSpPr>
            <p:cNvPr id="7" name="Oval 25"/>
            <p:cNvSpPr>
              <a:spLocks noChangeArrowheads="1"/>
            </p:cNvSpPr>
            <p:nvPr/>
          </p:nvSpPr>
          <p:spPr bwMode="auto">
            <a:xfrm>
              <a:off x="-1" y="0"/>
              <a:ext cx="348173" cy="4048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ectangle 26"/>
            <p:cNvSpPr>
              <a:spLocks noChangeArrowheads="1"/>
            </p:cNvSpPr>
            <p:nvPr/>
          </p:nvSpPr>
          <p:spPr bwMode="auto">
            <a:xfrm>
              <a:off x="0" y="0"/>
              <a:ext cx="34817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solidFill>
                    <a:srgbClr val="FF3300"/>
                  </a:solidFill>
                </a:rPr>
                <a:t>7</a:t>
              </a:r>
              <a:endParaRPr lang="ru-RU" b="1" dirty="0">
                <a:solidFill>
                  <a:srgbClr val="FF3300"/>
                </a:solidFill>
              </a:endParaRPr>
            </a:p>
          </p:txBody>
        </p:sp>
      </p:grpSp>
      <p:sp>
        <p:nvSpPr>
          <p:cNvPr id="9" name="WordArt 23"/>
          <p:cNvSpPr>
            <a:spLocks noChangeArrowheads="1" noChangeShapeType="1" noTextEdit="1"/>
          </p:cNvSpPr>
          <p:nvPr/>
        </p:nvSpPr>
        <p:spPr bwMode="auto">
          <a:xfrm>
            <a:off x="7871714" y="4763"/>
            <a:ext cx="1257300" cy="8001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C0C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фкс</a:t>
            </a:r>
            <a:endParaRPr lang="ru-RU" sz="3600" kern="10" dirty="0">
              <a:ln w="19050">
                <a:solidFill>
                  <a:srgbClr val="333333"/>
                </a:solidFill>
                <a:round/>
                <a:headEnd/>
                <a:tailEnd/>
              </a:ln>
              <a:solidFill>
                <a:srgbClr val="C0C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13269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3140968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kern="0" dirty="0" smtClean="0">
                <a:solidFill>
                  <a:srgbClr val="FF0000"/>
                </a:solidFill>
              </a:rPr>
              <a:t>Спасибо за внимание!!!</a:t>
            </a:r>
            <a:endParaRPr lang="en-GB" sz="4000" b="1" i="1" kern="0" dirty="0">
              <a:solidFill>
                <a:srgbClr val="FF0000"/>
              </a:solidFill>
            </a:endParaRPr>
          </a:p>
        </p:txBody>
      </p:sp>
      <p:sp>
        <p:nvSpPr>
          <p:cNvPr id="5" name="WordArt 23"/>
          <p:cNvSpPr>
            <a:spLocks noChangeArrowheads="1" noChangeShapeType="1" noTextEdit="1"/>
          </p:cNvSpPr>
          <p:nvPr/>
        </p:nvSpPr>
        <p:spPr bwMode="auto">
          <a:xfrm>
            <a:off x="7871714" y="4763"/>
            <a:ext cx="1257300" cy="8001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C0C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фкс</a:t>
            </a:r>
            <a:endParaRPr lang="ru-RU" sz="3600" kern="10" dirty="0">
              <a:ln w="19050">
                <a:solidFill>
                  <a:srgbClr val="333333"/>
                </a:solidFill>
                <a:round/>
                <a:headEnd/>
                <a:tailEnd/>
              </a:ln>
              <a:solidFill>
                <a:srgbClr val="C0C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300238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85</TotalTime>
  <Words>215</Words>
  <Application>Microsoft Office PowerPoint</Application>
  <PresentationFormat>Экран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Calibri</vt:lpstr>
      <vt:lpstr>Impact</vt:lpstr>
      <vt:lpstr>Times New Roman</vt:lpstr>
      <vt:lpstr>Verdana</vt:lpstr>
      <vt:lpstr>Wingdings</vt:lpstr>
      <vt:lpstr>Тема1</vt:lpstr>
      <vt:lpstr>РАДИАЦИОННАЯ И ТЕРМИЧЕСКАЯ СТОЙКОСТЬ КРЕМНИЕВЫХ ФОТОВОЛЬТАИЧЕСКИХ СТРУКТУР, ОБРАБОТАННЫХ КОМПРЕССИОННЫМИ ПЛАЗМЕННЫМИ ПОТОКАМИ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КОМПРЕССИОННЫХ ПЛАЗМЕННЫХ ПОТОКОВ ДЛЯ СОЗДАНИЯ ФОТОЧУВСТВИТЕЛЬНЫХ СЛОЁВ НА КРЕМНИИ</dc:title>
  <dc:creator>Roman</dc:creator>
  <cp:lastModifiedBy>Администратор</cp:lastModifiedBy>
  <cp:revision>12</cp:revision>
  <dcterms:created xsi:type="dcterms:W3CDTF">2013-04-17T19:30:22Z</dcterms:created>
  <dcterms:modified xsi:type="dcterms:W3CDTF">2018-06-23T22:03:03Z</dcterms:modified>
</cp:coreProperties>
</file>