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32"/>
  </p:notesMasterIdLst>
  <p:handoutMasterIdLst>
    <p:handoutMasterId r:id="rId33"/>
  </p:handoutMasterIdLst>
  <p:sldIdLst>
    <p:sldId id="258" r:id="rId2"/>
    <p:sldId id="259" r:id="rId3"/>
    <p:sldId id="275" r:id="rId4"/>
    <p:sldId id="277" r:id="rId5"/>
    <p:sldId id="278" r:id="rId6"/>
    <p:sldId id="293" r:id="rId7"/>
    <p:sldId id="294" r:id="rId8"/>
    <p:sldId id="276" r:id="rId9"/>
    <p:sldId id="281" r:id="rId10"/>
    <p:sldId id="280" r:id="rId11"/>
    <p:sldId id="284" r:id="rId12"/>
    <p:sldId id="285" r:id="rId13"/>
    <p:sldId id="286" r:id="rId14"/>
    <p:sldId id="279" r:id="rId15"/>
    <p:sldId id="289" r:id="rId16"/>
    <p:sldId id="290" r:id="rId17"/>
    <p:sldId id="288" r:id="rId18"/>
    <p:sldId id="291" r:id="rId19"/>
    <p:sldId id="292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273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66FF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518" autoAdjust="0"/>
  </p:normalViewPr>
  <p:slideViewPr>
    <p:cSldViewPr>
      <p:cViewPr varScale="1">
        <p:scale>
          <a:sx n="78" d="100"/>
          <a:sy n="7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8E76E-CDAE-479F-8DA9-B0EBDB6C522E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7E567-48BD-46B6-A103-390A98FA1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112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1848143-75FA-469F-A5A6-5255E998E462}" type="datetimeFigureOut">
              <a:rPr lang="en-US" altLang="ja-JP"/>
              <a:pPr>
                <a:defRPr/>
              </a:pPr>
              <a:t>11/28/2015</a:t>
            </a:fld>
            <a:endParaRPr lang="en-US" altLang="ja-JP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B5BE50-96E8-4583-B2C7-99E7A6E5FB5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1500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6864" cy="2727176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073FCB9-1AC2-4E39-9D0A-49175FC3668B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073FCB9-1AC2-4E39-9D0A-49175FC3668B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1163850"/>
          </a:xfrm>
        </p:spPr>
        <p:txBody>
          <a:bodyPr anchor="ctr">
            <a:normAutofit/>
          </a:bodyPr>
          <a:lstStyle>
            <a:lvl1pPr algn="ctr">
              <a:defRPr sz="4000" b="1" cap="all"/>
            </a:lvl1pPr>
          </a:lstStyle>
          <a:p>
            <a:r>
              <a:rPr lang="ru-RU" altLang="ja-JP" dirty="0" smtClean="0"/>
              <a:t>Образец заголовка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4F1FE-B117-4D1D-A752-0328C60801F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782763"/>
            <a:ext cx="8229600" cy="4313237"/>
          </a:xfrm>
        </p:spPr>
        <p:txBody>
          <a:bodyPr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735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A5000B-AE03-466F-BF70-7636ABA8D785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764F1FE-B117-4D1D-A752-0328C60801FA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8900FB3-D3E7-4D0F-81FE-3B49003235F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ja-JP" altLang="ja-JP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ja-JP" altLang="ja-JP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59665B-E556-4280-8A73-2365FF6E1189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A746102-D3EF-4A49-B3AF-74C5ACF7655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8F859E-A2CD-4DF1-B0D0-26DCFC3E6DD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DF3776C-21F4-4308-ACBC-E8E68BC7CBC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93BB1B3-77FD-4393-BD40-2A317C75A56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073FCB9-1AC2-4E39-9D0A-49175FC3668B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51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oleObject" Target="../embeddings/oleObject16.bin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5.png"/><Relationship Id="rId4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png"/><Relationship Id="rId5" Type="http://schemas.openxmlformats.org/officeDocument/2006/relationships/image" Target="../media/image25.png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22.png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png"/><Relationship Id="rId5" Type="http://schemas.openxmlformats.org/officeDocument/2006/relationships/image" Target="../media/image16.wmf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wmf"/><Relationship Id="rId3" Type="http://schemas.openxmlformats.org/officeDocument/2006/relationships/image" Target="../media/image11.pn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16.wmf"/><Relationship Id="rId7" Type="http://schemas.openxmlformats.org/officeDocument/2006/relationships/image" Target="../media/image13.wmf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12.wmf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18.wmf"/><Relationship Id="rId1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16.wmf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5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12976"/>
            <a:ext cx="8350696" cy="1944215"/>
          </a:xfrm>
        </p:spPr>
        <p:txBody>
          <a:bodyPr>
            <a:noAutofit/>
          </a:bodyPr>
          <a:lstStyle/>
          <a:p>
            <a:r>
              <a:rPr kumimoji="1" lang="ru-RU" altLang="ja-JP" sz="2400" b="1" dirty="0" smtClean="0">
                <a:solidFill>
                  <a:schemeClr val="bg2">
                    <a:lumMod val="25000"/>
                  </a:schemeClr>
                </a:solidFill>
              </a:rPr>
              <a:t>А. Б. Михалычев</a:t>
            </a:r>
            <a:endParaRPr kumimoji="1" lang="en-US" altLang="ja-JP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kumimoji="1" lang="ru-RU" altLang="ja-JP" sz="2400" dirty="0" smtClean="0"/>
              <a:t>Центр квантовой оптики и квантовой информатики</a:t>
            </a:r>
            <a:endParaRPr kumimoji="1" lang="ru-RU" altLang="ja-JP" sz="2400" dirty="0" smtClean="0"/>
          </a:p>
          <a:p>
            <a:r>
              <a:rPr kumimoji="1" lang="ru-RU" altLang="ja-JP" sz="2400" dirty="0" smtClean="0"/>
              <a:t>Институт физики им. Б. И. Степанова</a:t>
            </a:r>
            <a:endParaRPr kumimoji="1" lang="en-US" altLang="ja-JP" sz="2400" dirty="0" smtClean="0"/>
          </a:p>
          <a:p>
            <a:r>
              <a:rPr kumimoji="1" lang="ru-RU" altLang="ja-JP" sz="2400" dirty="0" smtClean="0"/>
              <a:t>Национальной академии наук Беларуси</a:t>
            </a:r>
            <a:endParaRPr kumimoji="1" lang="ja-JP" altLang="en-US" sz="2400" dirty="0"/>
          </a:p>
        </p:txBody>
      </p:sp>
      <p:pic>
        <p:nvPicPr>
          <p:cNvPr id="4" name="Рисунок 6" descr="Эмблема ИФ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498889"/>
            <a:ext cx="576064" cy="57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24186"/>
            <a:ext cx="936104" cy="65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9872" y="6381328"/>
            <a:ext cx="273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mikhalychev@gmail.com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8812" y="688628"/>
            <a:ext cx="7869193" cy="230832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ru-RU" altLang="ja-JP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+mj-cs"/>
              </a:rPr>
              <a:t>Квантовый мир: новые возможности обработки информации и их квантово-оптические реализации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899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4F1FE-B117-4D1D-A752-0328C60801FA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  <p:sp>
        <p:nvSpPr>
          <p:cNvPr id="66" name="TextBox 65"/>
          <p:cNvSpPr txBox="1"/>
          <p:nvPr/>
        </p:nvSpPr>
        <p:spPr>
          <a:xfrm>
            <a:off x="1926306" y="260648"/>
            <a:ext cx="5142755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7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Основные принципы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Измерение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неизвестного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/>
              <a:t>состояния одиночного объекта разрушает это состояние, не давая полной информации для восстановления.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Одиночное измерение состояния из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фиксированного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/>
              <a:t>набора различимых (взаимно ортогональных) состояний достаточно для получения полной информации о приготовленном состоянии.</a:t>
            </a:r>
            <a:endParaRPr lang="ru-RU" sz="2400" dirty="0"/>
          </a:p>
        </p:txBody>
      </p:sp>
      <p:grpSp>
        <p:nvGrpSpPr>
          <p:cNvPr id="39" name="Группа 38"/>
          <p:cNvGrpSpPr>
            <a:grpSpLocks noChangeAspect="1"/>
          </p:cNvGrpSpPr>
          <p:nvPr/>
        </p:nvGrpSpPr>
        <p:grpSpPr>
          <a:xfrm>
            <a:off x="3973497" y="2093191"/>
            <a:ext cx="1394095" cy="1335809"/>
            <a:chOff x="6804248" y="1268760"/>
            <a:chExt cx="1936242" cy="1855290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1550367"/>
              <a:ext cx="1936242" cy="1573683"/>
            </a:xfrm>
            <a:prstGeom prst="rect">
              <a:avLst/>
            </a:prstGeom>
          </p:spPr>
        </p:pic>
        <p:cxnSp>
          <p:nvCxnSpPr>
            <p:cNvPr id="41" name="Прямая со стрелкой 40"/>
            <p:cNvCxnSpPr/>
            <p:nvPr/>
          </p:nvCxnSpPr>
          <p:spPr>
            <a:xfrm flipV="1">
              <a:off x="7812360" y="2127333"/>
              <a:ext cx="0" cy="437571"/>
            </a:xfrm>
            <a:prstGeom prst="straightConnector1">
              <a:avLst/>
            </a:prstGeom>
            <a:ln w="38100">
              <a:solidFill>
                <a:schemeClr val="accent2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35477" y="1268760"/>
              <a:ext cx="904875" cy="95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43" name="Объект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7481478"/>
                </p:ext>
              </p:extLst>
            </p:nvPr>
          </p:nvGraphicFramePr>
          <p:xfrm>
            <a:off x="8028384" y="2318042"/>
            <a:ext cx="330200" cy="455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53" name="Equation" r:id="rId5" imgW="164880" imgH="228600" progId="Equation.DSMT4">
                    <p:embed/>
                  </p:oleObj>
                </mc:Choice>
                <mc:Fallback>
                  <p:oleObj name="Equation" r:id="rId5" imgW="1648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28384" y="2318042"/>
                          <a:ext cx="330200" cy="455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трелка вниз 43"/>
          <p:cNvSpPr/>
          <p:nvPr/>
        </p:nvSpPr>
        <p:spPr>
          <a:xfrm rot="16200000">
            <a:off x="2930559" y="2325925"/>
            <a:ext cx="229834" cy="11359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26" y="2295945"/>
            <a:ext cx="1394095" cy="1133052"/>
          </a:xfrm>
          <a:prstGeom prst="rect">
            <a:avLst/>
          </a:prstGeom>
        </p:spPr>
      </p:pic>
      <p:sp>
        <p:nvSpPr>
          <p:cNvPr id="47" name="Стрелка вниз 46"/>
          <p:cNvSpPr/>
          <p:nvPr/>
        </p:nvSpPr>
        <p:spPr>
          <a:xfrm rot="16200000">
            <a:off x="6026903" y="2300907"/>
            <a:ext cx="229834" cy="11359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013998" y="2361057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9" name="Группа 69"/>
          <p:cNvGrpSpPr>
            <a:grpSpLocks/>
          </p:cNvGrpSpPr>
          <p:nvPr/>
        </p:nvGrpSpPr>
        <p:grpSpPr bwMode="auto">
          <a:xfrm>
            <a:off x="2682520" y="5445226"/>
            <a:ext cx="404170" cy="785813"/>
            <a:chOff x="5583585" y="3929068"/>
            <a:chExt cx="404170" cy="785828"/>
          </a:xfrm>
        </p:grpSpPr>
        <p:cxnSp>
          <p:nvCxnSpPr>
            <p:cNvPr id="51" name="Прямая соединительная линия 50"/>
            <p:cNvCxnSpPr/>
            <p:nvPr/>
          </p:nvCxnSpPr>
          <p:spPr bwMode="auto">
            <a:xfrm rot="16200000" flipV="1">
              <a:off x="5392757" y="4321982"/>
              <a:ext cx="785828" cy="0"/>
            </a:xfrm>
            <a:prstGeom prst="line">
              <a:avLst/>
            </a:prstGeom>
            <a:ln w="44450">
              <a:solidFill>
                <a:srgbClr val="008000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Овал 54"/>
            <p:cNvSpPr/>
            <p:nvPr/>
          </p:nvSpPr>
          <p:spPr bwMode="auto">
            <a:xfrm rot="18351756">
              <a:off x="5583584" y="4056071"/>
              <a:ext cx="404171" cy="40417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65" name="Группа 69"/>
          <p:cNvGrpSpPr>
            <a:grpSpLocks/>
          </p:cNvGrpSpPr>
          <p:nvPr/>
        </p:nvGrpSpPr>
        <p:grpSpPr bwMode="auto">
          <a:xfrm flipV="1">
            <a:off x="3419872" y="5301208"/>
            <a:ext cx="404170" cy="785813"/>
            <a:chOff x="5583585" y="3929068"/>
            <a:chExt cx="404170" cy="785828"/>
          </a:xfrm>
        </p:grpSpPr>
        <p:cxnSp>
          <p:nvCxnSpPr>
            <p:cNvPr id="68" name="Прямая соединительная линия 67"/>
            <p:cNvCxnSpPr/>
            <p:nvPr/>
          </p:nvCxnSpPr>
          <p:spPr bwMode="auto">
            <a:xfrm rot="16200000" flipV="1">
              <a:off x="5392757" y="4321982"/>
              <a:ext cx="785828" cy="0"/>
            </a:xfrm>
            <a:prstGeom prst="line">
              <a:avLst/>
            </a:prstGeom>
            <a:ln w="44450">
              <a:solidFill>
                <a:schemeClr val="accent2">
                  <a:lumMod val="50000"/>
                </a:schemeClr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Овал 68"/>
            <p:cNvSpPr/>
            <p:nvPr/>
          </p:nvSpPr>
          <p:spPr bwMode="auto">
            <a:xfrm rot="18351756">
              <a:off x="5583584" y="4056071"/>
              <a:ext cx="404171" cy="40417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73" name="Стрелка вниз 72"/>
          <p:cNvSpPr/>
          <p:nvPr/>
        </p:nvSpPr>
        <p:spPr>
          <a:xfrm rot="16200000">
            <a:off x="4584421" y="5206326"/>
            <a:ext cx="229834" cy="11359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трелка вниз 73"/>
          <p:cNvSpPr/>
          <p:nvPr/>
        </p:nvSpPr>
        <p:spPr>
          <a:xfrm rot="17580000">
            <a:off x="5820407" y="5488488"/>
            <a:ext cx="229834" cy="11359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трелка вниз 74"/>
          <p:cNvSpPr/>
          <p:nvPr/>
        </p:nvSpPr>
        <p:spPr>
          <a:xfrm rot="4020000" flipV="1">
            <a:off x="5820407" y="4837564"/>
            <a:ext cx="229834" cy="11359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6" name="Группа 69"/>
          <p:cNvGrpSpPr>
            <a:grpSpLocks/>
          </p:cNvGrpSpPr>
          <p:nvPr/>
        </p:nvGrpSpPr>
        <p:grpSpPr bwMode="auto">
          <a:xfrm flipV="1">
            <a:off x="7336182" y="4706333"/>
            <a:ext cx="404170" cy="785813"/>
            <a:chOff x="5583585" y="3929068"/>
            <a:chExt cx="404170" cy="785828"/>
          </a:xfrm>
        </p:grpSpPr>
        <p:cxnSp>
          <p:nvCxnSpPr>
            <p:cNvPr id="77" name="Прямая соединительная линия 76"/>
            <p:cNvCxnSpPr/>
            <p:nvPr/>
          </p:nvCxnSpPr>
          <p:spPr bwMode="auto">
            <a:xfrm rot="16200000" flipV="1">
              <a:off x="5392757" y="4321982"/>
              <a:ext cx="785828" cy="0"/>
            </a:xfrm>
            <a:prstGeom prst="line">
              <a:avLst/>
            </a:prstGeom>
            <a:ln w="44450">
              <a:solidFill>
                <a:schemeClr val="accent2">
                  <a:lumMod val="50000"/>
                </a:schemeClr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Овал 77"/>
            <p:cNvSpPr/>
            <p:nvPr/>
          </p:nvSpPr>
          <p:spPr bwMode="auto">
            <a:xfrm rot="18351756">
              <a:off x="5583584" y="4056071"/>
              <a:ext cx="404171" cy="40417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83" name="Группа 69"/>
          <p:cNvGrpSpPr>
            <a:grpSpLocks/>
          </p:cNvGrpSpPr>
          <p:nvPr/>
        </p:nvGrpSpPr>
        <p:grpSpPr bwMode="auto">
          <a:xfrm>
            <a:off x="6674163" y="5877272"/>
            <a:ext cx="404170" cy="785813"/>
            <a:chOff x="5583585" y="3929068"/>
            <a:chExt cx="404170" cy="785828"/>
          </a:xfrm>
        </p:grpSpPr>
        <p:cxnSp>
          <p:nvCxnSpPr>
            <p:cNvPr id="84" name="Прямая соединительная линия 83"/>
            <p:cNvCxnSpPr/>
            <p:nvPr/>
          </p:nvCxnSpPr>
          <p:spPr bwMode="auto">
            <a:xfrm rot="16200000" flipV="1">
              <a:off x="5392757" y="4321982"/>
              <a:ext cx="785828" cy="0"/>
            </a:xfrm>
            <a:prstGeom prst="line">
              <a:avLst/>
            </a:prstGeom>
            <a:ln w="44450">
              <a:solidFill>
                <a:srgbClr val="008000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Овал 84"/>
            <p:cNvSpPr/>
            <p:nvPr/>
          </p:nvSpPr>
          <p:spPr bwMode="auto">
            <a:xfrm rot="18351756">
              <a:off x="5583584" y="4056071"/>
              <a:ext cx="404171" cy="40417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7" name="Овал 6"/>
          <p:cNvSpPr/>
          <p:nvPr/>
        </p:nvSpPr>
        <p:spPr>
          <a:xfrm>
            <a:off x="6876247" y="516306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7538269" y="618349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14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4F1FE-B117-4D1D-A752-0328C60801FA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  <p:sp>
        <p:nvSpPr>
          <p:cNvPr id="66" name="TextBox 65"/>
          <p:cNvSpPr txBox="1"/>
          <p:nvPr/>
        </p:nvSpPr>
        <p:spPr>
          <a:xfrm>
            <a:off x="1926306" y="260648"/>
            <a:ext cx="5142755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7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Основные принципы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3"/>
          </a:xfrm>
        </p:spPr>
        <p:txBody>
          <a:bodyPr>
            <a:normAutofit/>
          </a:bodyPr>
          <a:lstStyle/>
          <a:p>
            <a:r>
              <a:rPr lang="ru-RU" sz="2400" dirty="0"/>
              <a:t>Идея квантовой криптографии – использование нескольких наборов различимых (взаимно ортогональных) состояний.</a:t>
            </a:r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/>
              <a:t>Набор состояний для кодирования выбирается случайным образом.</a:t>
            </a:r>
          </a:p>
        </p:txBody>
      </p:sp>
      <p:grpSp>
        <p:nvGrpSpPr>
          <p:cNvPr id="31" name="Группа 69"/>
          <p:cNvGrpSpPr>
            <a:grpSpLocks/>
          </p:cNvGrpSpPr>
          <p:nvPr/>
        </p:nvGrpSpPr>
        <p:grpSpPr bwMode="auto">
          <a:xfrm rot="2700000">
            <a:off x="6567075" y="2728801"/>
            <a:ext cx="282919" cy="550069"/>
            <a:chOff x="5583585" y="3929068"/>
            <a:chExt cx="404170" cy="785828"/>
          </a:xfrm>
        </p:grpSpPr>
        <p:cxnSp>
          <p:nvCxnSpPr>
            <p:cNvPr id="32" name="Прямая соединительная линия 31"/>
            <p:cNvCxnSpPr/>
            <p:nvPr/>
          </p:nvCxnSpPr>
          <p:spPr bwMode="auto">
            <a:xfrm rot="16200000" flipV="1">
              <a:off x="5392757" y="4321982"/>
              <a:ext cx="785828" cy="0"/>
            </a:xfrm>
            <a:prstGeom prst="line">
              <a:avLst/>
            </a:prstGeom>
            <a:ln w="28575">
              <a:solidFill>
                <a:srgbClr val="7030A0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Овал 32"/>
            <p:cNvSpPr/>
            <p:nvPr/>
          </p:nvSpPr>
          <p:spPr bwMode="auto">
            <a:xfrm rot="18351756">
              <a:off x="5583584" y="4056071"/>
              <a:ext cx="404171" cy="40417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4" name="Группа 69"/>
          <p:cNvGrpSpPr>
            <a:grpSpLocks/>
          </p:cNvGrpSpPr>
          <p:nvPr/>
        </p:nvGrpSpPr>
        <p:grpSpPr bwMode="auto">
          <a:xfrm rot="2700000" flipH="1" flipV="1">
            <a:off x="7316921" y="2627988"/>
            <a:ext cx="282919" cy="550069"/>
            <a:chOff x="5583585" y="3929068"/>
            <a:chExt cx="404170" cy="785828"/>
          </a:xfrm>
        </p:grpSpPr>
        <p:cxnSp>
          <p:nvCxnSpPr>
            <p:cNvPr id="35" name="Прямая соединительная линия 34"/>
            <p:cNvCxnSpPr/>
            <p:nvPr/>
          </p:nvCxnSpPr>
          <p:spPr bwMode="auto">
            <a:xfrm rot="16200000" flipV="1">
              <a:off x="5392757" y="4321982"/>
              <a:ext cx="785828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Овал 35"/>
            <p:cNvSpPr/>
            <p:nvPr/>
          </p:nvSpPr>
          <p:spPr bwMode="auto">
            <a:xfrm rot="18351756">
              <a:off x="5583584" y="4056071"/>
              <a:ext cx="404171" cy="40417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259266" y="27630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6998902" y="27630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grpSp>
        <p:nvGrpSpPr>
          <p:cNvPr id="46" name="Группа 69"/>
          <p:cNvGrpSpPr>
            <a:grpSpLocks/>
          </p:cNvGrpSpPr>
          <p:nvPr/>
        </p:nvGrpSpPr>
        <p:grpSpPr bwMode="auto">
          <a:xfrm>
            <a:off x="2174587" y="2728802"/>
            <a:ext cx="282919" cy="550069"/>
            <a:chOff x="5583585" y="3929068"/>
            <a:chExt cx="404170" cy="785828"/>
          </a:xfrm>
        </p:grpSpPr>
        <p:cxnSp>
          <p:nvCxnSpPr>
            <p:cNvPr id="48" name="Прямая соединительная линия 47"/>
            <p:cNvCxnSpPr/>
            <p:nvPr/>
          </p:nvCxnSpPr>
          <p:spPr bwMode="auto">
            <a:xfrm rot="16200000" flipV="1">
              <a:off x="5392757" y="4321982"/>
              <a:ext cx="785828" cy="0"/>
            </a:xfrm>
            <a:prstGeom prst="line">
              <a:avLst/>
            </a:prstGeom>
            <a:ln w="19050">
              <a:solidFill>
                <a:srgbClr val="008000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Овал 49"/>
            <p:cNvSpPr/>
            <p:nvPr/>
          </p:nvSpPr>
          <p:spPr bwMode="auto">
            <a:xfrm rot="18351756">
              <a:off x="5583584" y="4056071"/>
              <a:ext cx="404171" cy="40417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52" name="Группа 69"/>
          <p:cNvGrpSpPr>
            <a:grpSpLocks/>
          </p:cNvGrpSpPr>
          <p:nvPr/>
        </p:nvGrpSpPr>
        <p:grpSpPr bwMode="auto">
          <a:xfrm flipV="1">
            <a:off x="2924433" y="2627989"/>
            <a:ext cx="282919" cy="550069"/>
            <a:chOff x="5583585" y="3929068"/>
            <a:chExt cx="404170" cy="785828"/>
          </a:xfrm>
        </p:grpSpPr>
        <p:cxnSp>
          <p:nvCxnSpPr>
            <p:cNvPr id="53" name="Прямая соединительная линия 52"/>
            <p:cNvCxnSpPr/>
            <p:nvPr/>
          </p:nvCxnSpPr>
          <p:spPr bwMode="auto">
            <a:xfrm rot="16200000" flipV="1">
              <a:off x="5392757" y="4321982"/>
              <a:ext cx="785828" cy="0"/>
            </a:xfrm>
            <a:prstGeom prst="line">
              <a:avLst/>
            </a:prstGeom>
            <a:ln w="19050">
              <a:solidFill>
                <a:schemeClr val="accent2">
                  <a:lumMod val="50000"/>
                </a:schemeClr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Овал 53"/>
            <p:cNvSpPr/>
            <p:nvPr/>
          </p:nvSpPr>
          <p:spPr bwMode="auto">
            <a:xfrm rot="18351756">
              <a:off x="5583584" y="4056071"/>
              <a:ext cx="404171" cy="40417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866778" y="27630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2606414" y="27630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8" name="Плюс 57"/>
          <p:cNvSpPr/>
          <p:nvPr/>
        </p:nvSpPr>
        <p:spPr>
          <a:xfrm>
            <a:off x="1119120" y="2684212"/>
            <a:ext cx="576064" cy="576064"/>
          </a:xfrm>
          <a:prstGeom prst="mathPlus">
            <a:avLst>
              <a:gd name="adj1" fmla="val 0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люс 58"/>
          <p:cNvSpPr/>
          <p:nvPr/>
        </p:nvSpPr>
        <p:spPr>
          <a:xfrm rot="2700000">
            <a:off x="5486899" y="2684211"/>
            <a:ext cx="576064" cy="576064"/>
          </a:xfrm>
          <a:prstGeom prst="mathPlus">
            <a:avLst>
              <a:gd name="adj1" fmla="val 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62"/>
          <p:cNvSpPr txBox="1">
            <a:spLocks noChangeArrowheads="1"/>
          </p:cNvSpPr>
          <p:nvPr/>
        </p:nvSpPr>
        <p:spPr bwMode="auto">
          <a:xfrm>
            <a:off x="2924164" y="5379658"/>
            <a:ext cx="1313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0,1,1,0,1…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733366" y="5379658"/>
            <a:ext cx="216024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23" y="5301208"/>
            <a:ext cx="686389" cy="52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3" name="Группа 62"/>
          <p:cNvGrpSpPr>
            <a:grpSpLocks noChangeAspect="1"/>
          </p:cNvGrpSpPr>
          <p:nvPr/>
        </p:nvGrpSpPr>
        <p:grpSpPr>
          <a:xfrm>
            <a:off x="5056231" y="5352696"/>
            <a:ext cx="567982" cy="440379"/>
            <a:chOff x="5898149" y="2671478"/>
            <a:chExt cx="1135964" cy="880758"/>
          </a:xfrm>
        </p:grpSpPr>
        <p:sp>
          <p:nvSpPr>
            <p:cNvPr id="64" name="Стрелка вниз 63"/>
            <p:cNvSpPr/>
            <p:nvPr/>
          </p:nvSpPr>
          <p:spPr>
            <a:xfrm rot="17580000">
              <a:off x="6351214" y="2869337"/>
              <a:ext cx="229834" cy="11359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Стрелка вниз 66"/>
            <p:cNvSpPr/>
            <p:nvPr/>
          </p:nvSpPr>
          <p:spPr>
            <a:xfrm rot="4020000" flipV="1">
              <a:off x="6351214" y="2218413"/>
              <a:ext cx="229834" cy="11359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Группа 69"/>
          <p:cNvGrpSpPr>
            <a:grpSpLocks/>
          </p:cNvGrpSpPr>
          <p:nvPr/>
        </p:nvGrpSpPr>
        <p:grpSpPr bwMode="auto">
          <a:xfrm flipV="1">
            <a:off x="6047197" y="4971265"/>
            <a:ext cx="282919" cy="550069"/>
            <a:chOff x="5583585" y="3929068"/>
            <a:chExt cx="404170" cy="785828"/>
          </a:xfrm>
        </p:grpSpPr>
        <p:cxnSp>
          <p:nvCxnSpPr>
            <p:cNvPr id="71" name="Прямая соединительная линия 70"/>
            <p:cNvCxnSpPr/>
            <p:nvPr/>
          </p:nvCxnSpPr>
          <p:spPr bwMode="auto">
            <a:xfrm rot="16200000" flipV="1">
              <a:off x="5392757" y="4321982"/>
              <a:ext cx="785828" cy="0"/>
            </a:xfrm>
            <a:prstGeom prst="line">
              <a:avLst/>
            </a:prstGeom>
            <a:ln w="19050">
              <a:solidFill>
                <a:schemeClr val="accent2">
                  <a:lumMod val="50000"/>
                </a:schemeClr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Овал 71"/>
            <p:cNvSpPr/>
            <p:nvPr/>
          </p:nvSpPr>
          <p:spPr bwMode="auto">
            <a:xfrm rot="18351756">
              <a:off x="5583584" y="4056071"/>
              <a:ext cx="404171" cy="40417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5729178" y="51063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grpSp>
        <p:nvGrpSpPr>
          <p:cNvPr id="80" name="Группа 69"/>
          <p:cNvGrpSpPr>
            <a:grpSpLocks/>
          </p:cNvGrpSpPr>
          <p:nvPr/>
        </p:nvGrpSpPr>
        <p:grpSpPr bwMode="auto">
          <a:xfrm rot="2700000" flipH="1" flipV="1">
            <a:off x="6067609" y="5507960"/>
            <a:ext cx="282919" cy="550069"/>
            <a:chOff x="5583585" y="3929068"/>
            <a:chExt cx="404170" cy="785828"/>
          </a:xfrm>
        </p:grpSpPr>
        <p:cxnSp>
          <p:nvCxnSpPr>
            <p:cNvPr id="81" name="Прямая соединительная линия 80"/>
            <p:cNvCxnSpPr/>
            <p:nvPr/>
          </p:nvCxnSpPr>
          <p:spPr bwMode="auto">
            <a:xfrm rot="16200000" flipV="1">
              <a:off x="5392757" y="4321982"/>
              <a:ext cx="785828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Овал 81"/>
            <p:cNvSpPr/>
            <p:nvPr/>
          </p:nvSpPr>
          <p:spPr bwMode="auto">
            <a:xfrm rot="18351756">
              <a:off x="5583584" y="4056071"/>
              <a:ext cx="404171" cy="40417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5749590" y="56430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31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4F1FE-B117-4D1D-A752-0328C60801FA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  <p:sp>
        <p:nvSpPr>
          <p:cNvPr id="66" name="TextBox 65"/>
          <p:cNvSpPr txBox="1"/>
          <p:nvPr/>
        </p:nvSpPr>
        <p:spPr>
          <a:xfrm>
            <a:off x="179512" y="260648"/>
            <a:ext cx="87849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7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Измерение в квантовой криптографии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501691"/>
              </p:ext>
            </p:extLst>
          </p:nvPr>
        </p:nvGraphicFramePr>
        <p:xfrm>
          <a:off x="323528" y="1556792"/>
          <a:ext cx="8496944" cy="4968552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2016224"/>
                <a:gridCol w="648072"/>
                <a:gridCol w="3024336"/>
                <a:gridCol w="2808312"/>
              </a:tblGrid>
              <a:tr h="450627"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Базис</a:t>
                      </a:r>
                      <a:r>
                        <a:rPr lang="ru-RU" baseline="0" dirty="0" smtClean="0"/>
                        <a:t> при измерении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25732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86635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Базис</a:t>
                      </a:r>
                      <a:r>
                        <a:rPr lang="ru-RU" baseline="0" dirty="0" smtClean="0"/>
                        <a:t> при приготовлении состояния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558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39" name="Плюс 38"/>
          <p:cNvSpPr/>
          <p:nvPr/>
        </p:nvSpPr>
        <p:spPr>
          <a:xfrm>
            <a:off x="4283968" y="1996976"/>
            <a:ext cx="576064" cy="576064"/>
          </a:xfrm>
          <a:prstGeom prst="mathPlus">
            <a:avLst>
              <a:gd name="adj1" fmla="val 0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люс 39"/>
          <p:cNvSpPr/>
          <p:nvPr/>
        </p:nvSpPr>
        <p:spPr>
          <a:xfrm>
            <a:off x="2339752" y="3408164"/>
            <a:ext cx="576064" cy="576064"/>
          </a:xfrm>
          <a:prstGeom prst="mathPlus">
            <a:avLst>
              <a:gd name="adj1" fmla="val 0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люс 40"/>
          <p:cNvSpPr/>
          <p:nvPr/>
        </p:nvSpPr>
        <p:spPr>
          <a:xfrm rot="2700000">
            <a:off x="7211587" y="1996976"/>
            <a:ext cx="576064" cy="576064"/>
          </a:xfrm>
          <a:prstGeom prst="mathPlus">
            <a:avLst>
              <a:gd name="adj1" fmla="val 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люс 41"/>
          <p:cNvSpPr/>
          <p:nvPr/>
        </p:nvSpPr>
        <p:spPr>
          <a:xfrm rot="2700000">
            <a:off x="2339752" y="5420515"/>
            <a:ext cx="576064" cy="576064"/>
          </a:xfrm>
          <a:prstGeom prst="mathPlus">
            <a:avLst>
              <a:gd name="adj1" fmla="val 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3260506" y="3226450"/>
            <a:ext cx="2534682" cy="939492"/>
            <a:chOff x="3260506" y="3226450"/>
            <a:chExt cx="2534682" cy="939492"/>
          </a:xfrm>
        </p:grpSpPr>
        <p:grpSp>
          <p:nvGrpSpPr>
            <p:cNvPr id="43" name="Группа 69"/>
            <p:cNvGrpSpPr>
              <a:grpSpLocks/>
            </p:cNvGrpSpPr>
            <p:nvPr/>
          </p:nvGrpSpPr>
          <p:grpSpPr bwMode="auto">
            <a:xfrm>
              <a:off x="5034401" y="3725887"/>
              <a:ext cx="226335" cy="440055"/>
              <a:chOff x="5583585" y="3929068"/>
              <a:chExt cx="404170" cy="785828"/>
            </a:xfrm>
          </p:grpSpPr>
          <p:cxnSp>
            <p:nvCxnSpPr>
              <p:cNvPr id="44" name="Прямая соединительная линия 43"/>
              <p:cNvCxnSpPr/>
              <p:nvPr/>
            </p:nvCxnSpPr>
            <p:spPr bwMode="auto">
              <a:xfrm rot="16200000" flipV="1">
                <a:off x="5392757" y="4321982"/>
                <a:ext cx="785828" cy="0"/>
              </a:xfrm>
              <a:prstGeom prst="line">
                <a:avLst/>
              </a:prstGeom>
              <a:ln w="19050">
                <a:solidFill>
                  <a:srgbClr val="008000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Овал 44"/>
              <p:cNvSpPr/>
              <p:nvPr/>
            </p:nvSpPr>
            <p:spPr bwMode="auto">
              <a:xfrm rot="18351756">
                <a:off x="5583584" y="4056071"/>
                <a:ext cx="404171" cy="4041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47" name="Группа 69"/>
            <p:cNvGrpSpPr>
              <a:grpSpLocks/>
            </p:cNvGrpSpPr>
            <p:nvPr/>
          </p:nvGrpSpPr>
          <p:grpSpPr bwMode="auto">
            <a:xfrm flipV="1">
              <a:off x="3975773" y="3460951"/>
              <a:ext cx="226335" cy="440055"/>
              <a:chOff x="5583585" y="3929068"/>
              <a:chExt cx="404170" cy="785828"/>
            </a:xfrm>
          </p:grpSpPr>
          <p:cxnSp>
            <p:nvCxnSpPr>
              <p:cNvPr id="49" name="Прямая соединительная линия 48"/>
              <p:cNvCxnSpPr/>
              <p:nvPr/>
            </p:nvCxnSpPr>
            <p:spPr bwMode="auto">
              <a:xfrm rot="16200000" flipV="1">
                <a:off x="5392757" y="4321982"/>
                <a:ext cx="785828" cy="0"/>
              </a:xfrm>
              <a:prstGeom prst="line">
                <a:avLst/>
              </a:prstGeom>
              <a:ln w="19050">
                <a:solidFill>
                  <a:schemeClr val="accent2">
                    <a:lumMod val="50000"/>
                  </a:schemeClr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Овал 50"/>
              <p:cNvSpPr/>
              <p:nvPr/>
            </p:nvSpPr>
            <p:spPr bwMode="auto">
              <a:xfrm rot="18351756">
                <a:off x="5583584" y="4056071"/>
                <a:ext cx="404171" cy="4041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4788154" y="3753272"/>
              <a:ext cx="250325" cy="29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721357" y="3568987"/>
              <a:ext cx="250325" cy="29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  <p:grpSp>
          <p:nvGrpSpPr>
            <p:cNvPr id="68" name="Группа 67"/>
            <p:cNvGrpSpPr>
              <a:grpSpLocks noChangeAspect="1"/>
            </p:cNvGrpSpPr>
            <p:nvPr/>
          </p:nvGrpSpPr>
          <p:grpSpPr>
            <a:xfrm>
              <a:off x="4326803" y="3531595"/>
              <a:ext cx="454386" cy="352303"/>
              <a:chOff x="5898149" y="2671478"/>
              <a:chExt cx="1135964" cy="880758"/>
            </a:xfrm>
          </p:grpSpPr>
          <p:sp>
            <p:nvSpPr>
              <p:cNvPr id="69" name="Стрелка вниз 68"/>
              <p:cNvSpPr/>
              <p:nvPr/>
            </p:nvSpPr>
            <p:spPr>
              <a:xfrm rot="17580000">
                <a:off x="6351214" y="2869337"/>
                <a:ext cx="229834" cy="113596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Стрелка вниз 72"/>
              <p:cNvSpPr/>
              <p:nvPr/>
            </p:nvSpPr>
            <p:spPr>
              <a:xfrm rot="4020000" flipV="1">
                <a:off x="6351214" y="2218413"/>
                <a:ext cx="229834" cy="113596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6" name="Группа 69"/>
            <p:cNvGrpSpPr>
              <a:grpSpLocks/>
            </p:cNvGrpSpPr>
            <p:nvPr/>
          </p:nvGrpSpPr>
          <p:grpSpPr bwMode="auto">
            <a:xfrm>
              <a:off x="3506753" y="3541601"/>
              <a:ext cx="226335" cy="440055"/>
              <a:chOff x="5583585" y="3929068"/>
              <a:chExt cx="404170" cy="785828"/>
            </a:xfrm>
          </p:grpSpPr>
          <p:cxnSp>
            <p:nvCxnSpPr>
              <p:cNvPr id="77" name="Прямая соединительная линия 76"/>
              <p:cNvCxnSpPr/>
              <p:nvPr/>
            </p:nvCxnSpPr>
            <p:spPr bwMode="auto">
              <a:xfrm rot="16200000" flipV="1">
                <a:off x="5392757" y="4321982"/>
                <a:ext cx="785828" cy="0"/>
              </a:xfrm>
              <a:prstGeom prst="line">
                <a:avLst/>
              </a:prstGeom>
              <a:ln w="19050">
                <a:solidFill>
                  <a:srgbClr val="008000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Овал 77"/>
              <p:cNvSpPr/>
              <p:nvPr/>
            </p:nvSpPr>
            <p:spPr bwMode="auto">
              <a:xfrm rot="18351756">
                <a:off x="5583584" y="4056071"/>
                <a:ext cx="404171" cy="4041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3260506" y="3568987"/>
              <a:ext cx="250325" cy="29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  <p:grpSp>
          <p:nvGrpSpPr>
            <p:cNvPr id="84" name="Группа 69"/>
            <p:cNvGrpSpPr>
              <a:grpSpLocks/>
            </p:cNvGrpSpPr>
            <p:nvPr/>
          </p:nvGrpSpPr>
          <p:grpSpPr bwMode="auto">
            <a:xfrm flipV="1">
              <a:off x="5568853" y="3226450"/>
              <a:ext cx="226335" cy="440055"/>
              <a:chOff x="5583585" y="3929068"/>
              <a:chExt cx="404170" cy="785828"/>
            </a:xfrm>
          </p:grpSpPr>
          <p:cxnSp>
            <p:nvCxnSpPr>
              <p:cNvPr id="85" name="Прямая соединительная линия 84"/>
              <p:cNvCxnSpPr/>
              <p:nvPr/>
            </p:nvCxnSpPr>
            <p:spPr bwMode="auto">
              <a:xfrm rot="16200000" flipV="1">
                <a:off x="5392757" y="4321982"/>
                <a:ext cx="785828" cy="0"/>
              </a:xfrm>
              <a:prstGeom prst="line">
                <a:avLst/>
              </a:prstGeom>
              <a:ln w="19050">
                <a:solidFill>
                  <a:schemeClr val="accent2">
                    <a:lumMod val="50000"/>
                  </a:schemeClr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Овал 85"/>
              <p:cNvSpPr/>
              <p:nvPr/>
            </p:nvSpPr>
            <p:spPr bwMode="auto">
              <a:xfrm rot="18351756">
                <a:off x="5583584" y="4056071"/>
                <a:ext cx="404171" cy="4041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5314438" y="3334486"/>
              <a:ext cx="250325" cy="29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5147570" y="3428190"/>
              <a:ext cx="36575" cy="365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5682022" y="3927627"/>
              <a:ext cx="36575" cy="365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156176" y="5346837"/>
            <a:ext cx="2634725" cy="753637"/>
            <a:chOff x="6156176" y="5346837"/>
            <a:chExt cx="2634725" cy="753637"/>
          </a:xfrm>
        </p:grpSpPr>
        <p:sp>
          <p:nvSpPr>
            <p:cNvPr id="94" name="TextBox 93"/>
            <p:cNvSpPr txBox="1"/>
            <p:nvPr/>
          </p:nvSpPr>
          <p:spPr>
            <a:xfrm>
              <a:off x="7683824" y="5765623"/>
              <a:ext cx="250325" cy="29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617027" y="5581338"/>
              <a:ext cx="250325" cy="29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  <p:grpSp>
          <p:nvGrpSpPr>
            <p:cNvPr id="96" name="Группа 95"/>
            <p:cNvGrpSpPr>
              <a:grpSpLocks noChangeAspect="1"/>
            </p:cNvGrpSpPr>
            <p:nvPr/>
          </p:nvGrpSpPr>
          <p:grpSpPr>
            <a:xfrm>
              <a:off x="7222473" y="5543946"/>
              <a:ext cx="454386" cy="352303"/>
              <a:chOff x="5898149" y="2671478"/>
              <a:chExt cx="1135964" cy="880758"/>
            </a:xfrm>
          </p:grpSpPr>
          <p:sp>
            <p:nvSpPr>
              <p:cNvPr id="107" name="Стрелка вниз 106"/>
              <p:cNvSpPr/>
              <p:nvPr/>
            </p:nvSpPr>
            <p:spPr>
              <a:xfrm rot="17580000">
                <a:off x="6351214" y="2869337"/>
                <a:ext cx="229834" cy="113596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Стрелка вниз 107"/>
              <p:cNvSpPr/>
              <p:nvPr/>
            </p:nvSpPr>
            <p:spPr>
              <a:xfrm rot="4020000" flipV="1">
                <a:off x="6351214" y="2218413"/>
                <a:ext cx="229834" cy="113596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6156176" y="5581338"/>
              <a:ext cx="250325" cy="29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8210108" y="5346837"/>
              <a:ext cx="250325" cy="29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8043240" y="5440541"/>
              <a:ext cx="36575" cy="365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8577692" y="5939978"/>
              <a:ext cx="36575" cy="365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7" name="Группа 69"/>
            <p:cNvGrpSpPr>
              <a:grpSpLocks noChangeAspect="1"/>
            </p:cNvGrpSpPr>
            <p:nvPr/>
          </p:nvGrpSpPr>
          <p:grpSpPr bwMode="auto">
            <a:xfrm rot="2700000">
              <a:off x="6397894" y="5556948"/>
              <a:ext cx="226335" cy="440055"/>
              <a:chOff x="5583585" y="3929068"/>
              <a:chExt cx="404170" cy="785828"/>
            </a:xfrm>
          </p:grpSpPr>
          <p:cxnSp>
            <p:nvCxnSpPr>
              <p:cNvPr id="158" name="Прямая соединительная линия 157"/>
              <p:cNvCxnSpPr/>
              <p:nvPr/>
            </p:nvCxnSpPr>
            <p:spPr bwMode="auto">
              <a:xfrm rot="16200000" flipV="1">
                <a:off x="5392757" y="4321982"/>
                <a:ext cx="785828" cy="0"/>
              </a:xfrm>
              <a:prstGeom prst="line">
                <a:avLst/>
              </a:prstGeom>
              <a:ln w="28575">
                <a:solidFill>
                  <a:srgbClr val="7030A0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Овал 158"/>
              <p:cNvSpPr/>
              <p:nvPr/>
            </p:nvSpPr>
            <p:spPr bwMode="auto">
              <a:xfrm rot="18351756">
                <a:off x="5583584" y="4056071"/>
                <a:ext cx="404171" cy="4041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163" name="Группа 69"/>
            <p:cNvGrpSpPr>
              <a:grpSpLocks noChangeAspect="1"/>
            </p:cNvGrpSpPr>
            <p:nvPr/>
          </p:nvGrpSpPr>
          <p:grpSpPr bwMode="auto">
            <a:xfrm rot="2700000">
              <a:off x="7928075" y="5767279"/>
              <a:ext cx="226335" cy="440055"/>
              <a:chOff x="5583585" y="3929068"/>
              <a:chExt cx="404170" cy="785828"/>
            </a:xfrm>
          </p:grpSpPr>
          <p:cxnSp>
            <p:nvCxnSpPr>
              <p:cNvPr id="164" name="Прямая соединительная линия 163"/>
              <p:cNvCxnSpPr/>
              <p:nvPr/>
            </p:nvCxnSpPr>
            <p:spPr bwMode="auto">
              <a:xfrm rot="16200000" flipV="1">
                <a:off x="5392757" y="4321982"/>
                <a:ext cx="785828" cy="0"/>
              </a:xfrm>
              <a:prstGeom prst="line">
                <a:avLst/>
              </a:prstGeom>
              <a:ln w="28575">
                <a:solidFill>
                  <a:srgbClr val="7030A0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Овал 164"/>
              <p:cNvSpPr/>
              <p:nvPr/>
            </p:nvSpPr>
            <p:spPr bwMode="auto">
              <a:xfrm rot="18351756">
                <a:off x="5583584" y="4056071"/>
                <a:ext cx="404171" cy="4041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169" name="Группа 69"/>
            <p:cNvGrpSpPr>
              <a:grpSpLocks noChangeAspect="1"/>
            </p:cNvGrpSpPr>
            <p:nvPr/>
          </p:nvGrpSpPr>
          <p:grpSpPr bwMode="auto">
            <a:xfrm rot="2700000" flipH="1" flipV="1">
              <a:off x="6861261" y="5520921"/>
              <a:ext cx="226335" cy="440055"/>
              <a:chOff x="5583585" y="3929068"/>
              <a:chExt cx="404170" cy="785828"/>
            </a:xfrm>
          </p:grpSpPr>
          <p:cxnSp>
            <p:nvCxnSpPr>
              <p:cNvPr id="170" name="Прямая соединительная линия 169"/>
              <p:cNvCxnSpPr/>
              <p:nvPr/>
            </p:nvCxnSpPr>
            <p:spPr bwMode="auto">
              <a:xfrm rot="16200000" flipV="1">
                <a:off x="5392757" y="4321982"/>
                <a:ext cx="785828" cy="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Овал 170"/>
              <p:cNvSpPr/>
              <p:nvPr/>
            </p:nvSpPr>
            <p:spPr bwMode="auto">
              <a:xfrm rot="18351756">
                <a:off x="5583584" y="4056071"/>
                <a:ext cx="404171" cy="4041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172" name="Группа 69"/>
            <p:cNvGrpSpPr>
              <a:grpSpLocks noChangeAspect="1"/>
            </p:cNvGrpSpPr>
            <p:nvPr/>
          </p:nvGrpSpPr>
          <p:grpSpPr bwMode="auto">
            <a:xfrm rot="2700000" flipH="1" flipV="1">
              <a:off x="8457706" y="5252915"/>
              <a:ext cx="226335" cy="440055"/>
              <a:chOff x="5583585" y="3929068"/>
              <a:chExt cx="404170" cy="785828"/>
            </a:xfrm>
          </p:grpSpPr>
          <p:cxnSp>
            <p:nvCxnSpPr>
              <p:cNvPr id="173" name="Прямая соединительная линия 172"/>
              <p:cNvCxnSpPr/>
              <p:nvPr/>
            </p:nvCxnSpPr>
            <p:spPr bwMode="auto">
              <a:xfrm rot="16200000" flipV="1">
                <a:off x="5392757" y="4321982"/>
                <a:ext cx="785828" cy="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Овал 173"/>
              <p:cNvSpPr/>
              <p:nvPr/>
            </p:nvSpPr>
            <p:spPr bwMode="auto">
              <a:xfrm rot="18351756">
                <a:off x="5583584" y="4056071"/>
                <a:ext cx="404171" cy="4041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grpSp>
        <p:nvGrpSpPr>
          <p:cNvPr id="189" name="Группа 188"/>
          <p:cNvGrpSpPr/>
          <p:nvPr/>
        </p:nvGrpSpPr>
        <p:grpSpPr>
          <a:xfrm>
            <a:off x="6084168" y="3356992"/>
            <a:ext cx="2658280" cy="809190"/>
            <a:chOff x="6079585" y="3337406"/>
            <a:chExt cx="2658280" cy="809190"/>
          </a:xfrm>
        </p:grpSpPr>
        <p:grpSp>
          <p:nvGrpSpPr>
            <p:cNvPr id="190" name="Группа 69"/>
            <p:cNvGrpSpPr>
              <a:grpSpLocks/>
            </p:cNvGrpSpPr>
            <p:nvPr/>
          </p:nvGrpSpPr>
          <p:grpSpPr bwMode="auto">
            <a:xfrm flipV="1">
              <a:off x="6794852" y="3471601"/>
              <a:ext cx="226335" cy="440055"/>
              <a:chOff x="5583585" y="3929068"/>
              <a:chExt cx="404170" cy="785828"/>
            </a:xfrm>
          </p:grpSpPr>
          <p:cxnSp>
            <p:nvCxnSpPr>
              <p:cNvPr id="215" name="Прямая соединительная линия 214"/>
              <p:cNvCxnSpPr/>
              <p:nvPr/>
            </p:nvCxnSpPr>
            <p:spPr bwMode="auto">
              <a:xfrm rot="16200000" flipV="1">
                <a:off x="5392757" y="4321982"/>
                <a:ext cx="785828" cy="0"/>
              </a:xfrm>
              <a:prstGeom prst="line">
                <a:avLst/>
              </a:prstGeom>
              <a:ln w="19050">
                <a:solidFill>
                  <a:schemeClr val="accent2">
                    <a:lumMod val="50000"/>
                  </a:schemeClr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6" name="Овал 215"/>
              <p:cNvSpPr/>
              <p:nvPr/>
            </p:nvSpPr>
            <p:spPr bwMode="auto">
              <a:xfrm rot="18351756">
                <a:off x="5583584" y="4056071"/>
                <a:ext cx="404171" cy="4041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91" name="TextBox 190"/>
            <p:cNvSpPr txBox="1"/>
            <p:nvPr/>
          </p:nvSpPr>
          <p:spPr>
            <a:xfrm>
              <a:off x="7607233" y="376392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6540436" y="3579637"/>
              <a:ext cx="250325" cy="29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  <p:grpSp>
          <p:nvGrpSpPr>
            <p:cNvPr id="193" name="Группа 192"/>
            <p:cNvGrpSpPr>
              <a:grpSpLocks noChangeAspect="1"/>
            </p:cNvGrpSpPr>
            <p:nvPr/>
          </p:nvGrpSpPr>
          <p:grpSpPr>
            <a:xfrm>
              <a:off x="7145882" y="3542245"/>
              <a:ext cx="454386" cy="352303"/>
              <a:chOff x="5898149" y="2671478"/>
              <a:chExt cx="1135964" cy="880758"/>
            </a:xfrm>
          </p:grpSpPr>
          <p:sp>
            <p:nvSpPr>
              <p:cNvPr id="213" name="Стрелка вниз 212"/>
              <p:cNvSpPr/>
              <p:nvPr/>
            </p:nvSpPr>
            <p:spPr>
              <a:xfrm rot="17580000">
                <a:off x="6351214" y="2869337"/>
                <a:ext cx="229834" cy="113596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Стрелка вниз 213"/>
              <p:cNvSpPr/>
              <p:nvPr/>
            </p:nvSpPr>
            <p:spPr>
              <a:xfrm rot="4020000" flipV="1">
                <a:off x="6351214" y="2218413"/>
                <a:ext cx="229834" cy="113596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4" name="Группа 69"/>
            <p:cNvGrpSpPr>
              <a:grpSpLocks/>
            </p:cNvGrpSpPr>
            <p:nvPr/>
          </p:nvGrpSpPr>
          <p:grpSpPr bwMode="auto">
            <a:xfrm>
              <a:off x="6325832" y="3552251"/>
              <a:ext cx="226335" cy="440055"/>
              <a:chOff x="5583585" y="3929068"/>
              <a:chExt cx="404170" cy="785828"/>
            </a:xfrm>
          </p:grpSpPr>
          <p:cxnSp>
            <p:nvCxnSpPr>
              <p:cNvPr id="211" name="Прямая соединительная линия 210"/>
              <p:cNvCxnSpPr/>
              <p:nvPr/>
            </p:nvCxnSpPr>
            <p:spPr bwMode="auto">
              <a:xfrm rot="16200000" flipV="1">
                <a:off x="5392757" y="4321982"/>
                <a:ext cx="785828" cy="0"/>
              </a:xfrm>
              <a:prstGeom prst="line">
                <a:avLst/>
              </a:prstGeom>
              <a:ln w="19050">
                <a:solidFill>
                  <a:srgbClr val="008000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2" name="Овал 211"/>
              <p:cNvSpPr/>
              <p:nvPr/>
            </p:nvSpPr>
            <p:spPr bwMode="auto">
              <a:xfrm rot="18351756">
                <a:off x="5583584" y="4056071"/>
                <a:ext cx="404171" cy="4041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95" name="TextBox 194"/>
            <p:cNvSpPr txBox="1"/>
            <p:nvPr/>
          </p:nvSpPr>
          <p:spPr>
            <a:xfrm>
              <a:off x="6079585" y="3579637"/>
              <a:ext cx="250325" cy="29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8133517" y="334513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97" name="Группа 69"/>
            <p:cNvGrpSpPr>
              <a:grpSpLocks noChangeAspect="1"/>
            </p:cNvGrpSpPr>
            <p:nvPr/>
          </p:nvGrpSpPr>
          <p:grpSpPr bwMode="auto">
            <a:xfrm rot="2700000">
              <a:off x="7849853" y="3752114"/>
              <a:ext cx="226335" cy="440055"/>
              <a:chOff x="5583585" y="3929068"/>
              <a:chExt cx="404170" cy="785828"/>
            </a:xfrm>
          </p:grpSpPr>
          <p:cxnSp>
            <p:nvCxnSpPr>
              <p:cNvPr id="209" name="Прямая соединительная линия 208"/>
              <p:cNvCxnSpPr/>
              <p:nvPr/>
            </p:nvCxnSpPr>
            <p:spPr bwMode="auto">
              <a:xfrm rot="16200000" flipV="1">
                <a:off x="5392757" y="4321982"/>
                <a:ext cx="785828" cy="0"/>
              </a:xfrm>
              <a:prstGeom prst="line">
                <a:avLst/>
              </a:prstGeom>
              <a:ln w="28575">
                <a:solidFill>
                  <a:srgbClr val="7030A0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0" name="Овал 209"/>
              <p:cNvSpPr/>
              <p:nvPr/>
            </p:nvSpPr>
            <p:spPr bwMode="auto">
              <a:xfrm rot="18351756">
                <a:off x="5583584" y="4056071"/>
                <a:ext cx="404171" cy="4041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98" name="TextBox 197"/>
            <p:cNvSpPr txBox="1"/>
            <p:nvPr/>
          </p:nvSpPr>
          <p:spPr>
            <a:xfrm>
              <a:off x="8157072" y="377726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99" name="Группа 69"/>
            <p:cNvGrpSpPr>
              <a:grpSpLocks noChangeAspect="1"/>
            </p:cNvGrpSpPr>
            <p:nvPr/>
          </p:nvGrpSpPr>
          <p:grpSpPr bwMode="auto">
            <a:xfrm rot="2700000">
              <a:off x="8399692" y="3765456"/>
              <a:ext cx="226335" cy="440055"/>
              <a:chOff x="5583585" y="3929068"/>
              <a:chExt cx="404170" cy="785828"/>
            </a:xfrm>
          </p:grpSpPr>
          <p:cxnSp>
            <p:nvCxnSpPr>
              <p:cNvPr id="207" name="Прямая соединительная линия 206"/>
              <p:cNvCxnSpPr/>
              <p:nvPr/>
            </p:nvCxnSpPr>
            <p:spPr bwMode="auto">
              <a:xfrm rot="16200000" flipV="1">
                <a:off x="5392757" y="4321982"/>
                <a:ext cx="785828" cy="0"/>
              </a:xfrm>
              <a:prstGeom prst="line">
                <a:avLst/>
              </a:prstGeom>
              <a:ln w="28575">
                <a:solidFill>
                  <a:srgbClr val="7030A0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Овал 207"/>
              <p:cNvSpPr/>
              <p:nvPr/>
            </p:nvSpPr>
            <p:spPr bwMode="auto">
              <a:xfrm rot="18351756">
                <a:off x="5583584" y="4056071"/>
                <a:ext cx="404171" cy="4041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200" name="Группа 69"/>
            <p:cNvGrpSpPr>
              <a:grpSpLocks noChangeAspect="1"/>
            </p:cNvGrpSpPr>
            <p:nvPr/>
          </p:nvGrpSpPr>
          <p:grpSpPr bwMode="auto">
            <a:xfrm rot="2700000" flipH="1" flipV="1">
              <a:off x="8404670" y="3308291"/>
              <a:ext cx="226335" cy="440055"/>
              <a:chOff x="5583585" y="3929068"/>
              <a:chExt cx="404170" cy="785828"/>
            </a:xfrm>
          </p:grpSpPr>
          <p:cxnSp>
            <p:nvCxnSpPr>
              <p:cNvPr id="205" name="Прямая соединительная линия 204"/>
              <p:cNvCxnSpPr/>
              <p:nvPr/>
            </p:nvCxnSpPr>
            <p:spPr bwMode="auto">
              <a:xfrm rot="16200000" flipV="1">
                <a:off x="5392757" y="4321982"/>
                <a:ext cx="785828" cy="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" name="Овал 205"/>
              <p:cNvSpPr/>
              <p:nvPr/>
            </p:nvSpPr>
            <p:spPr bwMode="auto">
              <a:xfrm rot="18351756">
                <a:off x="5583584" y="4056071"/>
                <a:ext cx="404171" cy="4041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201" name="TextBox 200"/>
            <p:cNvSpPr txBox="1"/>
            <p:nvPr/>
          </p:nvSpPr>
          <p:spPr>
            <a:xfrm>
              <a:off x="7596336" y="333740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2" name="Группа 69"/>
            <p:cNvGrpSpPr>
              <a:grpSpLocks noChangeAspect="1"/>
            </p:cNvGrpSpPr>
            <p:nvPr/>
          </p:nvGrpSpPr>
          <p:grpSpPr bwMode="auto">
            <a:xfrm rot="2700000" flipH="1" flipV="1">
              <a:off x="7867489" y="3300561"/>
              <a:ext cx="226335" cy="440055"/>
              <a:chOff x="5583585" y="3929068"/>
              <a:chExt cx="404170" cy="785828"/>
            </a:xfrm>
          </p:grpSpPr>
          <p:cxnSp>
            <p:nvCxnSpPr>
              <p:cNvPr id="203" name="Прямая соединительная линия 202"/>
              <p:cNvCxnSpPr/>
              <p:nvPr/>
            </p:nvCxnSpPr>
            <p:spPr bwMode="auto">
              <a:xfrm rot="16200000" flipV="1">
                <a:off x="5392757" y="4321982"/>
                <a:ext cx="785828" cy="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Овал 203"/>
              <p:cNvSpPr/>
              <p:nvPr/>
            </p:nvSpPr>
            <p:spPr bwMode="auto">
              <a:xfrm rot="18351756">
                <a:off x="5583584" y="4056071"/>
                <a:ext cx="404171" cy="4041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3224856" y="5220513"/>
            <a:ext cx="2529556" cy="962728"/>
            <a:chOff x="3224856" y="5220513"/>
            <a:chExt cx="2529556" cy="962728"/>
          </a:xfrm>
        </p:grpSpPr>
        <p:sp>
          <p:nvSpPr>
            <p:cNvPr id="116" name="TextBox 115"/>
            <p:cNvSpPr txBox="1"/>
            <p:nvPr/>
          </p:nvSpPr>
          <p:spPr>
            <a:xfrm>
              <a:off x="4752504" y="570824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685707" y="5523958"/>
              <a:ext cx="250325" cy="29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  <p:grpSp>
          <p:nvGrpSpPr>
            <p:cNvPr id="118" name="Группа 117"/>
            <p:cNvGrpSpPr>
              <a:grpSpLocks noChangeAspect="1"/>
            </p:cNvGrpSpPr>
            <p:nvPr/>
          </p:nvGrpSpPr>
          <p:grpSpPr>
            <a:xfrm>
              <a:off x="4291153" y="5486566"/>
              <a:ext cx="454386" cy="352303"/>
              <a:chOff x="5898149" y="2671478"/>
              <a:chExt cx="1135964" cy="880758"/>
            </a:xfrm>
          </p:grpSpPr>
          <p:sp>
            <p:nvSpPr>
              <p:cNvPr id="129" name="Стрелка вниз 128"/>
              <p:cNvSpPr/>
              <p:nvPr/>
            </p:nvSpPr>
            <p:spPr>
              <a:xfrm rot="17580000">
                <a:off x="6351214" y="2869337"/>
                <a:ext cx="229834" cy="113596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0" name="Стрелка вниз 129"/>
              <p:cNvSpPr/>
              <p:nvPr/>
            </p:nvSpPr>
            <p:spPr>
              <a:xfrm rot="4020000" flipV="1">
                <a:off x="6351214" y="2218413"/>
                <a:ext cx="229834" cy="113596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0" name="TextBox 119"/>
            <p:cNvSpPr txBox="1"/>
            <p:nvPr/>
          </p:nvSpPr>
          <p:spPr>
            <a:xfrm>
              <a:off x="3224856" y="5523958"/>
              <a:ext cx="250325" cy="29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278788" y="528945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75" name="Группа 69"/>
            <p:cNvGrpSpPr>
              <a:grpSpLocks noChangeAspect="1"/>
            </p:cNvGrpSpPr>
            <p:nvPr/>
          </p:nvGrpSpPr>
          <p:grpSpPr bwMode="auto">
            <a:xfrm rot="2700000">
              <a:off x="3462096" y="5531673"/>
              <a:ext cx="226335" cy="440055"/>
              <a:chOff x="5583585" y="3929068"/>
              <a:chExt cx="404170" cy="785828"/>
            </a:xfrm>
          </p:grpSpPr>
          <p:cxnSp>
            <p:nvCxnSpPr>
              <p:cNvPr id="176" name="Прямая соединительная линия 175"/>
              <p:cNvCxnSpPr/>
              <p:nvPr/>
            </p:nvCxnSpPr>
            <p:spPr bwMode="auto">
              <a:xfrm rot="16200000" flipV="1">
                <a:off x="5392757" y="4321982"/>
                <a:ext cx="785828" cy="0"/>
              </a:xfrm>
              <a:prstGeom prst="line">
                <a:avLst/>
              </a:prstGeom>
              <a:ln w="28575">
                <a:solidFill>
                  <a:srgbClr val="7030A0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Овал 176"/>
              <p:cNvSpPr/>
              <p:nvPr/>
            </p:nvSpPr>
            <p:spPr bwMode="auto">
              <a:xfrm rot="18351756">
                <a:off x="5583584" y="4056071"/>
                <a:ext cx="404171" cy="4041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78" name="TextBox 177"/>
            <p:cNvSpPr txBox="1"/>
            <p:nvPr/>
          </p:nvSpPr>
          <p:spPr>
            <a:xfrm>
              <a:off x="5302343" y="572158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4741607" y="528172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86" name="Группа 69"/>
            <p:cNvGrpSpPr>
              <a:grpSpLocks noChangeAspect="1"/>
            </p:cNvGrpSpPr>
            <p:nvPr/>
          </p:nvGrpSpPr>
          <p:grpSpPr bwMode="auto">
            <a:xfrm rot="2700000" flipH="1" flipV="1">
              <a:off x="3973258" y="5474173"/>
              <a:ext cx="226335" cy="440055"/>
              <a:chOff x="5583585" y="3929068"/>
              <a:chExt cx="404170" cy="785828"/>
            </a:xfrm>
          </p:grpSpPr>
          <p:cxnSp>
            <p:nvCxnSpPr>
              <p:cNvPr id="187" name="Прямая соединительная линия 186"/>
              <p:cNvCxnSpPr/>
              <p:nvPr/>
            </p:nvCxnSpPr>
            <p:spPr bwMode="auto">
              <a:xfrm rot="16200000" flipV="1">
                <a:off x="5392757" y="4321982"/>
                <a:ext cx="785828" cy="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Овал 187"/>
              <p:cNvSpPr/>
              <p:nvPr/>
            </p:nvSpPr>
            <p:spPr bwMode="auto">
              <a:xfrm rot="18351756">
                <a:off x="5583584" y="4056071"/>
                <a:ext cx="404171" cy="4041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217" name="Группа 69"/>
            <p:cNvGrpSpPr>
              <a:grpSpLocks/>
            </p:cNvGrpSpPr>
            <p:nvPr/>
          </p:nvGrpSpPr>
          <p:grpSpPr bwMode="auto">
            <a:xfrm flipV="1">
              <a:off x="4989557" y="5220513"/>
              <a:ext cx="226335" cy="440055"/>
              <a:chOff x="5583585" y="3929068"/>
              <a:chExt cx="404170" cy="785828"/>
            </a:xfrm>
          </p:grpSpPr>
          <p:cxnSp>
            <p:nvCxnSpPr>
              <p:cNvPr id="218" name="Прямая соединительная линия 217"/>
              <p:cNvCxnSpPr/>
              <p:nvPr/>
            </p:nvCxnSpPr>
            <p:spPr bwMode="auto">
              <a:xfrm rot="16200000" flipV="1">
                <a:off x="5392757" y="4321982"/>
                <a:ext cx="785828" cy="0"/>
              </a:xfrm>
              <a:prstGeom prst="line">
                <a:avLst/>
              </a:prstGeom>
              <a:ln w="19050">
                <a:solidFill>
                  <a:schemeClr val="accent2">
                    <a:lumMod val="50000"/>
                  </a:schemeClr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9" name="Овал 218"/>
              <p:cNvSpPr/>
              <p:nvPr/>
            </p:nvSpPr>
            <p:spPr bwMode="auto">
              <a:xfrm rot="18351756">
                <a:off x="5583584" y="4056071"/>
                <a:ext cx="404171" cy="4041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220" name="Группа 69"/>
            <p:cNvGrpSpPr>
              <a:grpSpLocks/>
            </p:cNvGrpSpPr>
            <p:nvPr/>
          </p:nvGrpSpPr>
          <p:grpSpPr bwMode="auto">
            <a:xfrm flipV="1">
              <a:off x="5524009" y="5229200"/>
              <a:ext cx="226335" cy="440055"/>
              <a:chOff x="5583585" y="3929068"/>
              <a:chExt cx="404170" cy="785828"/>
            </a:xfrm>
          </p:grpSpPr>
          <p:cxnSp>
            <p:nvCxnSpPr>
              <p:cNvPr id="221" name="Прямая соединительная линия 220"/>
              <p:cNvCxnSpPr/>
              <p:nvPr/>
            </p:nvCxnSpPr>
            <p:spPr bwMode="auto">
              <a:xfrm rot="16200000" flipV="1">
                <a:off x="5392757" y="4321982"/>
                <a:ext cx="785828" cy="0"/>
              </a:xfrm>
              <a:prstGeom prst="line">
                <a:avLst/>
              </a:prstGeom>
              <a:ln w="19050">
                <a:solidFill>
                  <a:schemeClr val="accent2">
                    <a:lumMod val="50000"/>
                  </a:schemeClr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2" name="Овал 221"/>
              <p:cNvSpPr/>
              <p:nvPr/>
            </p:nvSpPr>
            <p:spPr bwMode="auto">
              <a:xfrm rot="18351756">
                <a:off x="5583584" y="4056071"/>
                <a:ext cx="404171" cy="4041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223" name="Группа 69"/>
            <p:cNvGrpSpPr>
              <a:grpSpLocks/>
            </p:cNvGrpSpPr>
            <p:nvPr/>
          </p:nvGrpSpPr>
          <p:grpSpPr bwMode="auto">
            <a:xfrm>
              <a:off x="4989558" y="5743185"/>
              <a:ext cx="226335" cy="440055"/>
              <a:chOff x="5583585" y="3929068"/>
              <a:chExt cx="404170" cy="785828"/>
            </a:xfrm>
          </p:grpSpPr>
          <p:cxnSp>
            <p:nvCxnSpPr>
              <p:cNvPr id="224" name="Прямая соединительная линия 223"/>
              <p:cNvCxnSpPr/>
              <p:nvPr/>
            </p:nvCxnSpPr>
            <p:spPr bwMode="auto">
              <a:xfrm rot="16200000" flipV="1">
                <a:off x="5392757" y="4321982"/>
                <a:ext cx="785828" cy="0"/>
              </a:xfrm>
              <a:prstGeom prst="line">
                <a:avLst/>
              </a:prstGeom>
              <a:ln w="19050">
                <a:solidFill>
                  <a:srgbClr val="008000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" name="Овал 224"/>
              <p:cNvSpPr/>
              <p:nvPr/>
            </p:nvSpPr>
            <p:spPr bwMode="auto">
              <a:xfrm rot="18351756">
                <a:off x="5583584" y="4056071"/>
                <a:ext cx="404171" cy="4041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226" name="Группа 69"/>
            <p:cNvGrpSpPr>
              <a:grpSpLocks/>
            </p:cNvGrpSpPr>
            <p:nvPr/>
          </p:nvGrpSpPr>
          <p:grpSpPr bwMode="auto">
            <a:xfrm>
              <a:off x="5528077" y="5743186"/>
              <a:ext cx="226335" cy="440055"/>
              <a:chOff x="5583585" y="3929068"/>
              <a:chExt cx="404170" cy="785828"/>
            </a:xfrm>
          </p:grpSpPr>
          <p:cxnSp>
            <p:nvCxnSpPr>
              <p:cNvPr id="227" name="Прямая соединительная линия 226"/>
              <p:cNvCxnSpPr/>
              <p:nvPr/>
            </p:nvCxnSpPr>
            <p:spPr bwMode="auto">
              <a:xfrm rot="16200000" flipV="1">
                <a:off x="5392757" y="4321982"/>
                <a:ext cx="785828" cy="0"/>
              </a:xfrm>
              <a:prstGeom prst="line">
                <a:avLst/>
              </a:prstGeom>
              <a:ln w="19050">
                <a:solidFill>
                  <a:srgbClr val="008000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8" name="Овал 227"/>
              <p:cNvSpPr/>
              <p:nvPr/>
            </p:nvSpPr>
            <p:spPr bwMode="auto">
              <a:xfrm rot="18351756">
                <a:off x="5583584" y="4056071"/>
                <a:ext cx="404171" cy="4041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98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4F1FE-B117-4D1D-A752-0328C60801FA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  <p:sp>
        <p:nvSpPr>
          <p:cNvPr id="66" name="TextBox 65"/>
          <p:cNvSpPr txBox="1"/>
          <p:nvPr/>
        </p:nvSpPr>
        <p:spPr>
          <a:xfrm>
            <a:off x="1406937" y="260648"/>
            <a:ext cx="6181500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7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Обнаружение </a:t>
            </a:r>
            <a:r>
              <a:rPr lang="ru-RU" sz="3700" b="1" dirty="0" err="1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прослушки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Если получатель ключа угадал базис, а перехватчик ключа – не угадал, обнаруживается шум.</a:t>
            </a:r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3600" dirty="0" smtClean="0"/>
          </a:p>
          <a:p>
            <a:r>
              <a:rPr lang="ru-RU" sz="2400" b="1" dirty="0" smtClean="0"/>
              <a:t>Любая стратегия перехвата ключа приводит к появлению шума и может быть замечена.</a:t>
            </a:r>
            <a:endParaRPr lang="ru-RU" sz="2400" b="1" dirty="0"/>
          </a:p>
        </p:txBody>
      </p:sp>
      <p:grpSp>
        <p:nvGrpSpPr>
          <p:cNvPr id="145" name="Группа 144"/>
          <p:cNvGrpSpPr/>
          <p:nvPr/>
        </p:nvGrpSpPr>
        <p:grpSpPr>
          <a:xfrm>
            <a:off x="1200186" y="2187965"/>
            <a:ext cx="7400194" cy="2969226"/>
            <a:chOff x="1200186" y="2187965"/>
            <a:chExt cx="7400194" cy="2969226"/>
          </a:xfrm>
        </p:grpSpPr>
        <p:pic>
          <p:nvPicPr>
            <p:cNvPr id="146" name="Picture 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91759" y="2187965"/>
              <a:ext cx="463057" cy="580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62115" y="2187966"/>
              <a:ext cx="416167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8" name="Группа 61"/>
            <p:cNvGrpSpPr>
              <a:grpSpLocks/>
            </p:cNvGrpSpPr>
            <p:nvPr/>
          </p:nvGrpSpPr>
          <p:grpSpPr bwMode="auto">
            <a:xfrm>
              <a:off x="5029950" y="2934171"/>
              <a:ext cx="1357314" cy="121523"/>
              <a:chOff x="6899508" y="6120782"/>
              <a:chExt cx="2244492" cy="224030"/>
            </a:xfrm>
          </p:grpSpPr>
          <p:sp>
            <p:nvSpPr>
              <p:cNvPr id="182" name="Полилиния 181"/>
              <p:cNvSpPr/>
              <p:nvPr/>
            </p:nvSpPr>
            <p:spPr>
              <a:xfrm>
                <a:off x="6899404" y="6144045"/>
                <a:ext cx="1134058" cy="201934"/>
              </a:xfrm>
              <a:custGeom>
                <a:avLst/>
                <a:gdLst>
                  <a:gd name="connsiteX0" fmla="*/ 0 w 1133856"/>
                  <a:gd name="connsiteY0" fmla="*/ 138176 h 201168"/>
                  <a:gd name="connsiteX1" fmla="*/ 97536 w 1133856"/>
                  <a:gd name="connsiteY1" fmla="*/ 16256 h 201168"/>
                  <a:gd name="connsiteX2" fmla="*/ 292608 w 1133856"/>
                  <a:gd name="connsiteY2" fmla="*/ 199136 h 201168"/>
                  <a:gd name="connsiteX3" fmla="*/ 463296 w 1133856"/>
                  <a:gd name="connsiteY3" fmla="*/ 4064 h 201168"/>
                  <a:gd name="connsiteX4" fmla="*/ 670560 w 1133856"/>
                  <a:gd name="connsiteY4" fmla="*/ 174752 h 201168"/>
                  <a:gd name="connsiteX5" fmla="*/ 841248 w 1133856"/>
                  <a:gd name="connsiteY5" fmla="*/ 4064 h 201168"/>
                  <a:gd name="connsiteX6" fmla="*/ 1036320 w 1133856"/>
                  <a:gd name="connsiteY6" fmla="*/ 174752 h 201168"/>
                  <a:gd name="connsiteX7" fmla="*/ 1133856 w 1133856"/>
                  <a:gd name="connsiteY7" fmla="*/ 65024 h 20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33856" h="201168">
                    <a:moveTo>
                      <a:pt x="0" y="138176"/>
                    </a:moveTo>
                    <a:cubicBezTo>
                      <a:pt x="24384" y="72136"/>
                      <a:pt x="48768" y="6096"/>
                      <a:pt x="97536" y="16256"/>
                    </a:cubicBezTo>
                    <a:cubicBezTo>
                      <a:pt x="146304" y="26416"/>
                      <a:pt x="231648" y="201168"/>
                      <a:pt x="292608" y="199136"/>
                    </a:cubicBezTo>
                    <a:cubicBezTo>
                      <a:pt x="353568" y="197104"/>
                      <a:pt x="400304" y="8128"/>
                      <a:pt x="463296" y="4064"/>
                    </a:cubicBezTo>
                    <a:cubicBezTo>
                      <a:pt x="526288" y="0"/>
                      <a:pt x="607568" y="174752"/>
                      <a:pt x="670560" y="174752"/>
                    </a:cubicBezTo>
                    <a:cubicBezTo>
                      <a:pt x="733552" y="174752"/>
                      <a:pt x="780288" y="4064"/>
                      <a:pt x="841248" y="4064"/>
                    </a:cubicBezTo>
                    <a:cubicBezTo>
                      <a:pt x="902208" y="4064"/>
                      <a:pt x="987552" y="164592"/>
                      <a:pt x="1036320" y="174752"/>
                    </a:cubicBezTo>
                    <a:cubicBezTo>
                      <a:pt x="1085088" y="184912"/>
                      <a:pt x="1113536" y="105664"/>
                      <a:pt x="1133856" y="65024"/>
                    </a:cubicBezTo>
                  </a:path>
                </a:pathLst>
              </a:custGeom>
              <a:ln w="25400">
                <a:solidFill>
                  <a:schemeClr val="tx1">
                    <a:lumMod val="6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3" name="Полилиния 182"/>
              <p:cNvSpPr/>
              <p:nvPr/>
            </p:nvSpPr>
            <p:spPr>
              <a:xfrm>
                <a:off x="8009835" y="6120633"/>
                <a:ext cx="1134058" cy="201934"/>
              </a:xfrm>
              <a:custGeom>
                <a:avLst/>
                <a:gdLst>
                  <a:gd name="connsiteX0" fmla="*/ 0 w 1133856"/>
                  <a:gd name="connsiteY0" fmla="*/ 138176 h 201168"/>
                  <a:gd name="connsiteX1" fmla="*/ 97536 w 1133856"/>
                  <a:gd name="connsiteY1" fmla="*/ 16256 h 201168"/>
                  <a:gd name="connsiteX2" fmla="*/ 292608 w 1133856"/>
                  <a:gd name="connsiteY2" fmla="*/ 199136 h 201168"/>
                  <a:gd name="connsiteX3" fmla="*/ 463296 w 1133856"/>
                  <a:gd name="connsiteY3" fmla="*/ 4064 h 201168"/>
                  <a:gd name="connsiteX4" fmla="*/ 670560 w 1133856"/>
                  <a:gd name="connsiteY4" fmla="*/ 174752 h 201168"/>
                  <a:gd name="connsiteX5" fmla="*/ 841248 w 1133856"/>
                  <a:gd name="connsiteY5" fmla="*/ 4064 h 201168"/>
                  <a:gd name="connsiteX6" fmla="*/ 1036320 w 1133856"/>
                  <a:gd name="connsiteY6" fmla="*/ 174752 h 201168"/>
                  <a:gd name="connsiteX7" fmla="*/ 1133856 w 1133856"/>
                  <a:gd name="connsiteY7" fmla="*/ 65024 h 20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33856" h="201168">
                    <a:moveTo>
                      <a:pt x="0" y="138176"/>
                    </a:moveTo>
                    <a:cubicBezTo>
                      <a:pt x="24384" y="72136"/>
                      <a:pt x="48768" y="6096"/>
                      <a:pt x="97536" y="16256"/>
                    </a:cubicBezTo>
                    <a:cubicBezTo>
                      <a:pt x="146304" y="26416"/>
                      <a:pt x="231648" y="201168"/>
                      <a:pt x="292608" y="199136"/>
                    </a:cubicBezTo>
                    <a:cubicBezTo>
                      <a:pt x="353568" y="197104"/>
                      <a:pt x="400304" y="8128"/>
                      <a:pt x="463296" y="4064"/>
                    </a:cubicBezTo>
                    <a:cubicBezTo>
                      <a:pt x="526288" y="0"/>
                      <a:pt x="607568" y="174752"/>
                      <a:pt x="670560" y="174752"/>
                    </a:cubicBezTo>
                    <a:cubicBezTo>
                      <a:pt x="733552" y="174752"/>
                      <a:pt x="780288" y="4064"/>
                      <a:pt x="841248" y="4064"/>
                    </a:cubicBezTo>
                    <a:cubicBezTo>
                      <a:pt x="902208" y="4064"/>
                      <a:pt x="987552" y="164592"/>
                      <a:pt x="1036320" y="174752"/>
                    </a:cubicBezTo>
                    <a:cubicBezTo>
                      <a:pt x="1085088" y="184912"/>
                      <a:pt x="1113536" y="105664"/>
                      <a:pt x="1133856" y="65024"/>
                    </a:cubicBezTo>
                  </a:path>
                </a:pathLst>
              </a:custGeom>
              <a:ln w="25400">
                <a:solidFill>
                  <a:schemeClr val="tx1">
                    <a:lumMod val="6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49" name="TextBox 62"/>
            <p:cNvSpPr txBox="1">
              <a:spLocks noChangeArrowheads="1"/>
            </p:cNvSpPr>
            <p:nvPr/>
          </p:nvSpPr>
          <p:spPr bwMode="auto">
            <a:xfrm>
              <a:off x="3777940" y="2566505"/>
              <a:ext cx="13131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0,1,1,0,1…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0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91759" y="2830904"/>
              <a:ext cx="457197" cy="342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1" name="Picture 1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6362115" y="2830904"/>
              <a:ext cx="457197" cy="342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</p:pic>
        <p:grpSp>
          <p:nvGrpSpPr>
            <p:cNvPr id="152" name="Группа 69"/>
            <p:cNvGrpSpPr>
              <a:grpSpLocks/>
            </p:cNvGrpSpPr>
            <p:nvPr/>
          </p:nvGrpSpPr>
          <p:grpSpPr bwMode="auto">
            <a:xfrm flipV="1">
              <a:off x="2491517" y="4366319"/>
              <a:ext cx="226335" cy="440055"/>
              <a:chOff x="5583585" y="3929068"/>
              <a:chExt cx="404170" cy="785828"/>
            </a:xfrm>
          </p:grpSpPr>
          <p:cxnSp>
            <p:nvCxnSpPr>
              <p:cNvPr id="180" name="Прямая соединительная линия 179"/>
              <p:cNvCxnSpPr/>
              <p:nvPr/>
            </p:nvCxnSpPr>
            <p:spPr bwMode="auto">
              <a:xfrm rot="16200000" flipV="1">
                <a:off x="5392757" y="4321982"/>
                <a:ext cx="785828" cy="0"/>
              </a:xfrm>
              <a:prstGeom prst="line">
                <a:avLst/>
              </a:prstGeom>
              <a:ln w="19050">
                <a:solidFill>
                  <a:schemeClr val="accent2">
                    <a:lumMod val="50000"/>
                  </a:schemeClr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Овал 180"/>
              <p:cNvSpPr/>
              <p:nvPr/>
            </p:nvSpPr>
            <p:spPr bwMode="auto">
              <a:xfrm rot="18351756">
                <a:off x="5583584" y="4056071"/>
                <a:ext cx="404171" cy="4041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53" name="TextBox 152"/>
            <p:cNvSpPr txBox="1"/>
            <p:nvPr/>
          </p:nvSpPr>
          <p:spPr>
            <a:xfrm>
              <a:off x="2237101" y="4474355"/>
              <a:ext cx="250325" cy="29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  <p:grpSp>
          <p:nvGrpSpPr>
            <p:cNvPr id="154" name="Группа 69"/>
            <p:cNvGrpSpPr>
              <a:grpSpLocks/>
            </p:cNvGrpSpPr>
            <p:nvPr/>
          </p:nvGrpSpPr>
          <p:grpSpPr bwMode="auto">
            <a:xfrm>
              <a:off x="2022497" y="4446969"/>
              <a:ext cx="226335" cy="440055"/>
              <a:chOff x="5583585" y="3929068"/>
              <a:chExt cx="404170" cy="785828"/>
            </a:xfrm>
          </p:grpSpPr>
          <p:cxnSp>
            <p:nvCxnSpPr>
              <p:cNvPr id="178" name="Прямая соединительная линия 177"/>
              <p:cNvCxnSpPr/>
              <p:nvPr/>
            </p:nvCxnSpPr>
            <p:spPr bwMode="auto">
              <a:xfrm rot="16200000" flipV="1">
                <a:off x="5392757" y="4321982"/>
                <a:ext cx="785828" cy="0"/>
              </a:xfrm>
              <a:prstGeom prst="line">
                <a:avLst/>
              </a:prstGeom>
              <a:ln w="19050">
                <a:solidFill>
                  <a:srgbClr val="008000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Овал 178"/>
              <p:cNvSpPr/>
              <p:nvPr/>
            </p:nvSpPr>
            <p:spPr bwMode="auto">
              <a:xfrm rot="18351756">
                <a:off x="5583584" y="4056071"/>
                <a:ext cx="404171" cy="4041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55" name="TextBox 154"/>
            <p:cNvSpPr txBox="1"/>
            <p:nvPr/>
          </p:nvSpPr>
          <p:spPr>
            <a:xfrm>
              <a:off x="1776250" y="4474355"/>
              <a:ext cx="250325" cy="29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  <p:grpSp>
          <p:nvGrpSpPr>
            <p:cNvPr id="156" name="Группа 61"/>
            <p:cNvGrpSpPr>
              <a:grpSpLocks/>
            </p:cNvGrpSpPr>
            <p:nvPr/>
          </p:nvGrpSpPr>
          <p:grpSpPr bwMode="auto">
            <a:xfrm>
              <a:off x="3650960" y="2934171"/>
              <a:ext cx="1357314" cy="121523"/>
              <a:chOff x="6899508" y="6120782"/>
              <a:chExt cx="2244492" cy="224030"/>
            </a:xfrm>
          </p:grpSpPr>
          <p:sp>
            <p:nvSpPr>
              <p:cNvPr id="176" name="Полилиния 175"/>
              <p:cNvSpPr/>
              <p:nvPr/>
            </p:nvSpPr>
            <p:spPr>
              <a:xfrm>
                <a:off x="6899404" y="6144045"/>
                <a:ext cx="1134058" cy="201934"/>
              </a:xfrm>
              <a:custGeom>
                <a:avLst/>
                <a:gdLst>
                  <a:gd name="connsiteX0" fmla="*/ 0 w 1133856"/>
                  <a:gd name="connsiteY0" fmla="*/ 138176 h 201168"/>
                  <a:gd name="connsiteX1" fmla="*/ 97536 w 1133856"/>
                  <a:gd name="connsiteY1" fmla="*/ 16256 h 201168"/>
                  <a:gd name="connsiteX2" fmla="*/ 292608 w 1133856"/>
                  <a:gd name="connsiteY2" fmla="*/ 199136 h 201168"/>
                  <a:gd name="connsiteX3" fmla="*/ 463296 w 1133856"/>
                  <a:gd name="connsiteY3" fmla="*/ 4064 h 201168"/>
                  <a:gd name="connsiteX4" fmla="*/ 670560 w 1133856"/>
                  <a:gd name="connsiteY4" fmla="*/ 174752 h 201168"/>
                  <a:gd name="connsiteX5" fmla="*/ 841248 w 1133856"/>
                  <a:gd name="connsiteY5" fmla="*/ 4064 h 201168"/>
                  <a:gd name="connsiteX6" fmla="*/ 1036320 w 1133856"/>
                  <a:gd name="connsiteY6" fmla="*/ 174752 h 201168"/>
                  <a:gd name="connsiteX7" fmla="*/ 1133856 w 1133856"/>
                  <a:gd name="connsiteY7" fmla="*/ 65024 h 20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33856" h="201168">
                    <a:moveTo>
                      <a:pt x="0" y="138176"/>
                    </a:moveTo>
                    <a:cubicBezTo>
                      <a:pt x="24384" y="72136"/>
                      <a:pt x="48768" y="6096"/>
                      <a:pt x="97536" y="16256"/>
                    </a:cubicBezTo>
                    <a:cubicBezTo>
                      <a:pt x="146304" y="26416"/>
                      <a:pt x="231648" y="201168"/>
                      <a:pt x="292608" y="199136"/>
                    </a:cubicBezTo>
                    <a:cubicBezTo>
                      <a:pt x="353568" y="197104"/>
                      <a:pt x="400304" y="8128"/>
                      <a:pt x="463296" y="4064"/>
                    </a:cubicBezTo>
                    <a:cubicBezTo>
                      <a:pt x="526288" y="0"/>
                      <a:pt x="607568" y="174752"/>
                      <a:pt x="670560" y="174752"/>
                    </a:cubicBezTo>
                    <a:cubicBezTo>
                      <a:pt x="733552" y="174752"/>
                      <a:pt x="780288" y="4064"/>
                      <a:pt x="841248" y="4064"/>
                    </a:cubicBezTo>
                    <a:cubicBezTo>
                      <a:pt x="902208" y="4064"/>
                      <a:pt x="987552" y="164592"/>
                      <a:pt x="1036320" y="174752"/>
                    </a:cubicBezTo>
                    <a:cubicBezTo>
                      <a:pt x="1085088" y="184912"/>
                      <a:pt x="1113536" y="105664"/>
                      <a:pt x="1133856" y="65024"/>
                    </a:cubicBezTo>
                  </a:path>
                </a:pathLst>
              </a:custGeom>
              <a:ln w="25400">
                <a:solidFill>
                  <a:schemeClr val="tx1">
                    <a:lumMod val="6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7" name="Полилиния 176"/>
              <p:cNvSpPr/>
              <p:nvPr/>
            </p:nvSpPr>
            <p:spPr>
              <a:xfrm>
                <a:off x="8009835" y="6120633"/>
                <a:ext cx="1134058" cy="201934"/>
              </a:xfrm>
              <a:custGeom>
                <a:avLst/>
                <a:gdLst>
                  <a:gd name="connsiteX0" fmla="*/ 0 w 1133856"/>
                  <a:gd name="connsiteY0" fmla="*/ 138176 h 201168"/>
                  <a:gd name="connsiteX1" fmla="*/ 97536 w 1133856"/>
                  <a:gd name="connsiteY1" fmla="*/ 16256 h 201168"/>
                  <a:gd name="connsiteX2" fmla="*/ 292608 w 1133856"/>
                  <a:gd name="connsiteY2" fmla="*/ 199136 h 201168"/>
                  <a:gd name="connsiteX3" fmla="*/ 463296 w 1133856"/>
                  <a:gd name="connsiteY3" fmla="*/ 4064 h 201168"/>
                  <a:gd name="connsiteX4" fmla="*/ 670560 w 1133856"/>
                  <a:gd name="connsiteY4" fmla="*/ 174752 h 201168"/>
                  <a:gd name="connsiteX5" fmla="*/ 841248 w 1133856"/>
                  <a:gd name="connsiteY5" fmla="*/ 4064 h 201168"/>
                  <a:gd name="connsiteX6" fmla="*/ 1036320 w 1133856"/>
                  <a:gd name="connsiteY6" fmla="*/ 174752 h 201168"/>
                  <a:gd name="connsiteX7" fmla="*/ 1133856 w 1133856"/>
                  <a:gd name="connsiteY7" fmla="*/ 65024 h 20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33856" h="201168">
                    <a:moveTo>
                      <a:pt x="0" y="138176"/>
                    </a:moveTo>
                    <a:cubicBezTo>
                      <a:pt x="24384" y="72136"/>
                      <a:pt x="48768" y="6096"/>
                      <a:pt x="97536" y="16256"/>
                    </a:cubicBezTo>
                    <a:cubicBezTo>
                      <a:pt x="146304" y="26416"/>
                      <a:pt x="231648" y="201168"/>
                      <a:pt x="292608" y="199136"/>
                    </a:cubicBezTo>
                    <a:cubicBezTo>
                      <a:pt x="353568" y="197104"/>
                      <a:pt x="400304" y="8128"/>
                      <a:pt x="463296" y="4064"/>
                    </a:cubicBezTo>
                    <a:cubicBezTo>
                      <a:pt x="526288" y="0"/>
                      <a:pt x="607568" y="174752"/>
                      <a:pt x="670560" y="174752"/>
                    </a:cubicBezTo>
                    <a:cubicBezTo>
                      <a:pt x="733552" y="174752"/>
                      <a:pt x="780288" y="4064"/>
                      <a:pt x="841248" y="4064"/>
                    </a:cubicBezTo>
                    <a:cubicBezTo>
                      <a:pt x="902208" y="4064"/>
                      <a:pt x="987552" y="164592"/>
                      <a:pt x="1036320" y="174752"/>
                    </a:cubicBezTo>
                    <a:cubicBezTo>
                      <a:pt x="1085088" y="184912"/>
                      <a:pt x="1113536" y="105664"/>
                      <a:pt x="1133856" y="65024"/>
                    </a:cubicBezTo>
                  </a:path>
                </a:pathLst>
              </a:custGeom>
              <a:ln w="25400">
                <a:solidFill>
                  <a:schemeClr val="tx1">
                    <a:lumMod val="6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57" name="Группа 61"/>
            <p:cNvGrpSpPr>
              <a:grpSpLocks/>
            </p:cNvGrpSpPr>
            <p:nvPr/>
          </p:nvGrpSpPr>
          <p:grpSpPr bwMode="auto">
            <a:xfrm>
              <a:off x="2365654" y="2934171"/>
              <a:ext cx="1357314" cy="121523"/>
              <a:chOff x="6899508" y="6120782"/>
              <a:chExt cx="2244492" cy="224030"/>
            </a:xfrm>
          </p:grpSpPr>
          <p:sp>
            <p:nvSpPr>
              <p:cNvPr id="174" name="Полилиния 173"/>
              <p:cNvSpPr/>
              <p:nvPr/>
            </p:nvSpPr>
            <p:spPr>
              <a:xfrm>
                <a:off x="6899404" y="6144045"/>
                <a:ext cx="1134058" cy="201934"/>
              </a:xfrm>
              <a:custGeom>
                <a:avLst/>
                <a:gdLst>
                  <a:gd name="connsiteX0" fmla="*/ 0 w 1133856"/>
                  <a:gd name="connsiteY0" fmla="*/ 138176 h 201168"/>
                  <a:gd name="connsiteX1" fmla="*/ 97536 w 1133856"/>
                  <a:gd name="connsiteY1" fmla="*/ 16256 h 201168"/>
                  <a:gd name="connsiteX2" fmla="*/ 292608 w 1133856"/>
                  <a:gd name="connsiteY2" fmla="*/ 199136 h 201168"/>
                  <a:gd name="connsiteX3" fmla="*/ 463296 w 1133856"/>
                  <a:gd name="connsiteY3" fmla="*/ 4064 h 201168"/>
                  <a:gd name="connsiteX4" fmla="*/ 670560 w 1133856"/>
                  <a:gd name="connsiteY4" fmla="*/ 174752 h 201168"/>
                  <a:gd name="connsiteX5" fmla="*/ 841248 w 1133856"/>
                  <a:gd name="connsiteY5" fmla="*/ 4064 h 201168"/>
                  <a:gd name="connsiteX6" fmla="*/ 1036320 w 1133856"/>
                  <a:gd name="connsiteY6" fmla="*/ 174752 h 201168"/>
                  <a:gd name="connsiteX7" fmla="*/ 1133856 w 1133856"/>
                  <a:gd name="connsiteY7" fmla="*/ 65024 h 20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33856" h="201168">
                    <a:moveTo>
                      <a:pt x="0" y="138176"/>
                    </a:moveTo>
                    <a:cubicBezTo>
                      <a:pt x="24384" y="72136"/>
                      <a:pt x="48768" y="6096"/>
                      <a:pt x="97536" y="16256"/>
                    </a:cubicBezTo>
                    <a:cubicBezTo>
                      <a:pt x="146304" y="26416"/>
                      <a:pt x="231648" y="201168"/>
                      <a:pt x="292608" y="199136"/>
                    </a:cubicBezTo>
                    <a:cubicBezTo>
                      <a:pt x="353568" y="197104"/>
                      <a:pt x="400304" y="8128"/>
                      <a:pt x="463296" y="4064"/>
                    </a:cubicBezTo>
                    <a:cubicBezTo>
                      <a:pt x="526288" y="0"/>
                      <a:pt x="607568" y="174752"/>
                      <a:pt x="670560" y="174752"/>
                    </a:cubicBezTo>
                    <a:cubicBezTo>
                      <a:pt x="733552" y="174752"/>
                      <a:pt x="780288" y="4064"/>
                      <a:pt x="841248" y="4064"/>
                    </a:cubicBezTo>
                    <a:cubicBezTo>
                      <a:pt x="902208" y="4064"/>
                      <a:pt x="987552" y="164592"/>
                      <a:pt x="1036320" y="174752"/>
                    </a:cubicBezTo>
                    <a:cubicBezTo>
                      <a:pt x="1085088" y="184912"/>
                      <a:pt x="1113536" y="105664"/>
                      <a:pt x="1133856" y="65024"/>
                    </a:cubicBezTo>
                  </a:path>
                </a:pathLst>
              </a:custGeom>
              <a:ln w="25400">
                <a:solidFill>
                  <a:schemeClr val="tx1">
                    <a:lumMod val="6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5" name="Полилиния 174"/>
              <p:cNvSpPr/>
              <p:nvPr/>
            </p:nvSpPr>
            <p:spPr>
              <a:xfrm>
                <a:off x="8009835" y="6120633"/>
                <a:ext cx="1134058" cy="201934"/>
              </a:xfrm>
              <a:custGeom>
                <a:avLst/>
                <a:gdLst>
                  <a:gd name="connsiteX0" fmla="*/ 0 w 1133856"/>
                  <a:gd name="connsiteY0" fmla="*/ 138176 h 201168"/>
                  <a:gd name="connsiteX1" fmla="*/ 97536 w 1133856"/>
                  <a:gd name="connsiteY1" fmla="*/ 16256 h 201168"/>
                  <a:gd name="connsiteX2" fmla="*/ 292608 w 1133856"/>
                  <a:gd name="connsiteY2" fmla="*/ 199136 h 201168"/>
                  <a:gd name="connsiteX3" fmla="*/ 463296 w 1133856"/>
                  <a:gd name="connsiteY3" fmla="*/ 4064 h 201168"/>
                  <a:gd name="connsiteX4" fmla="*/ 670560 w 1133856"/>
                  <a:gd name="connsiteY4" fmla="*/ 174752 h 201168"/>
                  <a:gd name="connsiteX5" fmla="*/ 841248 w 1133856"/>
                  <a:gd name="connsiteY5" fmla="*/ 4064 h 201168"/>
                  <a:gd name="connsiteX6" fmla="*/ 1036320 w 1133856"/>
                  <a:gd name="connsiteY6" fmla="*/ 174752 h 201168"/>
                  <a:gd name="connsiteX7" fmla="*/ 1133856 w 1133856"/>
                  <a:gd name="connsiteY7" fmla="*/ 65024 h 20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33856" h="201168">
                    <a:moveTo>
                      <a:pt x="0" y="138176"/>
                    </a:moveTo>
                    <a:cubicBezTo>
                      <a:pt x="24384" y="72136"/>
                      <a:pt x="48768" y="6096"/>
                      <a:pt x="97536" y="16256"/>
                    </a:cubicBezTo>
                    <a:cubicBezTo>
                      <a:pt x="146304" y="26416"/>
                      <a:pt x="231648" y="201168"/>
                      <a:pt x="292608" y="199136"/>
                    </a:cubicBezTo>
                    <a:cubicBezTo>
                      <a:pt x="353568" y="197104"/>
                      <a:pt x="400304" y="8128"/>
                      <a:pt x="463296" y="4064"/>
                    </a:cubicBezTo>
                    <a:cubicBezTo>
                      <a:pt x="526288" y="0"/>
                      <a:pt x="607568" y="174752"/>
                      <a:pt x="670560" y="174752"/>
                    </a:cubicBezTo>
                    <a:cubicBezTo>
                      <a:pt x="733552" y="174752"/>
                      <a:pt x="780288" y="4064"/>
                      <a:pt x="841248" y="4064"/>
                    </a:cubicBezTo>
                    <a:cubicBezTo>
                      <a:pt x="902208" y="4064"/>
                      <a:pt x="987552" y="164592"/>
                      <a:pt x="1036320" y="174752"/>
                    </a:cubicBezTo>
                    <a:cubicBezTo>
                      <a:pt x="1085088" y="184912"/>
                      <a:pt x="1113536" y="105664"/>
                      <a:pt x="1133856" y="65024"/>
                    </a:cubicBezTo>
                  </a:path>
                </a:pathLst>
              </a:custGeom>
              <a:ln w="25400">
                <a:solidFill>
                  <a:schemeClr val="tx1">
                    <a:lumMod val="6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58" name="Плюс 157"/>
            <p:cNvSpPr/>
            <p:nvPr/>
          </p:nvSpPr>
          <p:spPr>
            <a:xfrm>
              <a:off x="6531280" y="4383951"/>
              <a:ext cx="576064" cy="576064"/>
            </a:xfrm>
            <a:prstGeom prst="mathPlus">
              <a:avLst>
                <a:gd name="adj1" fmla="val 0"/>
              </a:avLst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Стрелка вниз 158"/>
            <p:cNvSpPr>
              <a:spLocks/>
            </p:cNvSpPr>
            <p:nvPr/>
          </p:nvSpPr>
          <p:spPr>
            <a:xfrm rot="16200000">
              <a:off x="4634312" y="2963739"/>
              <a:ext cx="114917" cy="340789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Плюс 159"/>
            <p:cNvSpPr/>
            <p:nvPr/>
          </p:nvSpPr>
          <p:spPr>
            <a:xfrm>
              <a:off x="1200186" y="4383951"/>
              <a:ext cx="576064" cy="576064"/>
            </a:xfrm>
            <a:prstGeom prst="mathPlus">
              <a:avLst>
                <a:gd name="adj1" fmla="val 0"/>
              </a:avLst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7602540" y="46821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  <p:grpSp>
          <p:nvGrpSpPr>
            <p:cNvPr id="162" name="Группа 161"/>
            <p:cNvGrpSpPr>
              <a:grpSpLocks noChangeAspect="1"/>
            </p:cNvGrpSpPr>
            <p:nvPr/>
          </p:nvGrpSpPr>
          <p:grpSpPr>
            <a:xfrm>
              <a:off x="7141189" y="4460517"/>
              <a:ext cx="454386" cy="352303"/>
              <a:chOff x="5898149" y="2671478"/>
              <a:chExt cx="1135964" cy="880758"/>
            </a:xfrm>
          </p:grpSpPr>
          <p:sp>
            <p:nvSpPr>
              <p:cNvPr id="172" name="Стрелка вниз 171"/>
              <p:cNvSpPr/>
              <p:nvPr/>
            </p:nvSpPr>
            <p:spPr>
              <a:xfrm rot="17580000">
                <a:off x="6351214" y="2869337"/>
                <a:ext cx="229834" cy="113596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Стрелка вниз 172"/>
              <p:cNvSpPr/>
              <p:nvPr/>
            </p:nvSpPr>
            <p:spPr>
              <a:xfrm rot="4020000" flipV="1">
                <a:off x="6351214" y="2218413"/>
                <a:ext cx="229834" cy="113596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3" name="TextBox 162"/>
            <p:cNvSpPr txBox="1"/>
            <p:nvPr/>
          </p:nvSpPr>
          <p:spPr>
            <a:xfrm>
              <a:off x="8128824" y="426340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  <p:grpSp>
          <p:nvGrpSpPr>
            <p:cNvPr id="164" name="Группа 69"/>
            <p:cNvGrpSpPr>
              <a:grpSpLocks/>
            </p:cNvGrpSpPr>
            <p:nvPr/>
          </p:nvGrpSpPr>
          <p:grpSpPr bwMode="auto">
            <a:xfrm flipV="1">
              <a:off x="8374045" y="4203151"/>
              <a:ext cx="226335" cy="440055"/>
              <a:chOff x="5583585" y="3929068"/>
              <a:chExt cx="404170" cy="785828"/>
            </a:xfrm>
          </p:grpSpPr>
          <p:cxnSp>
            <p:nvCxnSpPr>
              <p:cNvPr id="170" name="Прямая соединительная линия 169"/>
              <p:cNvCxnSpPr/>
              <p:nvPr/>
            </p:nvCxnSpPr>
            <p:spPr bwMode="auto">
              <a:xfrm rot="16200000" flipV="1">
                <a:off x="5392757" y="4321982"/>
                <a:ext cx="785828" cy="0"/>
              </a:xfrm>
              <a:prstGeom prst="line">
                <a:avLst/>
              </a:prstGeom>
              <a:ln w="19050">
                <a:solidFill>
                  <a:schemeClr val="accent2">
                    <a:lumMod val="50000"/>
                  </a:schemeClr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Овал 170"/>
              <p:cNvSpPr/>
              <p:nvPr/>
            </p:nvSpPr>
            <p:spPr bwMode="auto">
              <a:xfrm rot="18351756">
                <a:off x="5583584" y="4056071"/>
                <a:ext cx="404171" cy="4041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165" name="Группа 69"/>
            <p:cNvGrpSpPr>
              <a:grpSpLocks/>
            </p:cNvGrpSpPr>
            <p:nvPr/>
          </p:nvGrpSpPr>
          <p:grpSpPr bwMode="auto">
            <a:xfrm>
              <a:off x="7839594" y="4717136"/>
              <a:ext cx="226335" cy="440055"/>
              <a:chOff x="5583585" y="3929068"/>
              <a:chExt cx="404170" cy="785828"/>
            </a:xfrm>
          </p:grpSpPr>
          <p:cxnSp>
            <p:nvCxnSpPr>
              <p:cNvPr id="168" name="Прямая соединительная линия 167"/>
              <p:cNvCxnSpPr/>
              <p:nvPr/>
            </p:nvCxnSpPr>
            <p:spPr bwMode="auto">
              <a:xfrm rot="16200000" flipV="1">
                <a:off x="5392757" y="4321982"/>
                <a:ext cx="785828" cy="0"/>
              </a:xfrm>
              <a:prstGeom prst="line">
                <a:avLst/>
              </a:prstGeom>
              <a:ln w="19050">
                <a:solidFill>
                  <a:srgbClr val="008000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Овал 168"/>
              <p:cNvSpPr/>
              <p:nvPr/>
            </p:nvSpPr>
            <p:spPr bwMode="auto">
              <a:xfrm rot="18351756">
                <a:off x="5583584" y="4056071"/>
                <a:ext cx="404171" cy="4041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66" name="Овал 165"/>
            <p:cNvSpPr/>
            <p:nvPr/>
          </p:nvSpPr>
          <p:spPr>
            <a:xfrm>
              <a:off x="7915446" y="4473243"/>
              <a:ext cx="36575" cy="365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8441730" y="4853606"/>
              <a:ext cx="36575" cy="365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200186" y="2187965"/>
            <a:ext cx="7404262" cy="2969227"/>
            <a:chOff x="1200186" y="2187965"/>
            <a:chExt cx="7404262" cy="2969227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200186" y="2187965"/>
              <a:ext cx="7404262" cy="2969227"/>
              <a:chOff x="1200186" y="2187965"/>
              <a:chExt cx="7404262" cy="2969227"/>
            </a:xfrm>
          </p:grpSpPr>
          <p:pic>
            <p:nvPicPr>
              <p:cNvPr id="40" name="Picture 1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891759" y="2187965"/>
                <a:ext cx="463057" cy="580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1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62115" y="2187966"/>
                <a:ext cx="416167" cy="571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2" name="Группа 61"/>
              <p:cNvGrpSpPr>
                <a:grpSpLocks/>
              </p:cNvGrpSpPr>
              <p:nvPr/>
            </p:nvGrpSpPr>
            <p:grpSpPr bwMode="auto">
              <a:xfrm>
                <a:off x="5029950" y="2934171"/>
                <a:ext cx="1357314" cy="121523"/>
                <a:chOff x="6899508" y="6120782"/>
                <a:chExt cx="2244492" cy="224030"/>
              </a:xfrm>
            </p:grpSpPr>
            <p:sp>
              <p:nvSpPr>
                <p:cNvPr id="47" name="Полилиния 46"/>
                <p:cNvSpPr/>
                <p:nvPr/>
              </p:nvSpPr>
              <p:spPr>
                <a:xfrm>
                  <a:off x="6899404" y="6144045"/>
                  <a:ext cx="1134058" cy="201934"/>
                </a:xfrm>
                <a:custGeom>
                  <a:avLst/>
                  <a:gdLst>
                    <a:gd name="connsiteX0" fmla="*/ 0 w 1133856"/>
                    <a:gd name="connsiteY0" fmla="*/ 138176 h 201168"/>
                    <a:gd name="connsiteX1" fmla="*/ 97536 w 1133856"/>
                    <a:gd name="connsiteY1" fmla="*/ 16256 h 201168"/>
                    <a:gd name="connsiteX2" fmla="*/ 292608 w 1133856"/>
                    <a:gd name="connsiteY2" fmla="*/ 199136 h 201168"/>
                    <a:gd name="connsiteX3" fmla="*/ 463296 w 1133856"/>
                    <a:gd name="connsiteY3" fmla="*/ 4064 h 201168"/>
                    <a:gd name="connsiteX4" fmla="*/ 670560 w 1133856"/>
                    <a:gd name="connsiteY4" fmla="*/ 174752 h 201168"/>
                    <a:gd name="connsiteX5" fmla="*/ 841248 w 1133856"/>
                    <a:gd name="connsiteY5" fmla="*/ 4064 h 201168"/>
                    <a:gd name="connsiteX6" fmla="*/ 1036320 w 1133856"/>
                    <a:gd name="connsiteY6" fmla="*/ 174752 h 201168"/>
                    <a:gd name="connsiteX7" fmla="*/ 1133856 w 1133856"/>
                    <a:gd name="connsiteY7" fmla="*/ 65024 h 201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33856" h="201168">
                      <a:moveTo>
                        <a:pt x="0" y="138176"/>
                      </a:moveTo>
                      <a:cubicBezTo>
                        <a:pt x="24384" y="72136"/>
                        <a:pt x="48768" y="6096"/>
                        <a:pt x="97536" y="16256"/>
                      </a:cubicBezTo>
                      <a:cubicBezTo>
                        <a:pt x="146304" y="26416"/>
                        <a:pt x="231648" y="201168"/>
                        <a:pt x="292608" y="199136"/>
                      </a:cubicBezTo>
                      <a:cubicBezTo>
                        <a:pt x="353568" y="197104"/>
                        <a:pt x="400304" y="8128"/>
                        <a:pt x="463296" y="4064"/>
                      </a:cubicBezTo>
                      <a:cubicBezTo>
                        <a:pt x="526288" y="0"/>
                        <a:pt x="607568" y="174752"/>
                        <a:pt x="670560" y="174752"/>
                      </a:cubicBezTo>
                      <a:cubicBezTo>
                        <a:pt x="733552" y="174752"/>
                        <a:pt x="780288" y="4064"/>
                        <a:pt x="841248" y="4064"/>
                      </a:cubicBezTo>
                      <a:cubicBezTo>
                        <a:pt x="902208" y="4064"/>
                        <a:pt x="987552" y="164592"/>
                        <a:pt x="1036320" y="174752"/>
                      </a:cubicBezTo>
                      <a:cubicBezTo>
                        <a:pt x="1085088" y="184912"/>
                        <a:pt x="1113536" y="105664"/>
                        <a:pt x="1133856" y="65024"/>
                      </a:cubicBezTo>
                    </a:path>
                  </a:pathLst>
                </a:custGeom>
                <a:ln w="25400">
                  <a:solidFill>
                    <a:schemeClr val="tx1">
                      <a:lumMod val="6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49" name="Полилиния 48"/>
                <p:cNvSpPr/>
                <p:nvPr/>
              </p:nvSpPr>
              <p:spPr>
                <a:xfrm>
                  <a:off x="8009835" y="6120633"/>
                  <a:ext cx="1134058" cy="201934"/>
                </a:xfrm>
                <a:custGeom>
                  <a:avLst/>
                  <a:gdLst>
                    <a:gd name="connsiteX0" fmla="*/ 0 w 1133856"/>
                    <a:gd name="connsiteY0" fmla="*/ 138176 h 201168"/>
                    <a:gd name="connsiteX1" fmla="*/ 97536 w 1133856"/>
                    <a:gd name="connsiteY1" fmla="*/ 16256 h 201168"/>
                    <a:gd name="connsiteX2" fmla="*/ 292608 w 1133856"/>
                    <a:gd name="connsiteY2" fmla="*/ 199136 h 201168"/>
                    <a:gd name="connsiteX3" fmla="*/ 463296 w 1133856"/>
                    <a:gd name="connsiteY3" fmla="*/ 4064 h 201168"/>
                    <a:gd name="connsiteX4" fmla="*/ 670560 w 1133856"/>
                    <a:gd name="connsiteY4" fmla="*/ 174752 h 201168"/>
                    <a:gd name="connsiteX5" fmla="*/ 841248 w 1133856"/>
                    <a:gd name="connsiteY5" fmla="*/ 4064 h 201168"/>
                    <a:gd name="connsiteX6" fmla="*/ 1036320 w 1133856"/>
                    <a:gd name="connsiteY6" fmla="*/ 174752 h 201168"/>
                    <a:gd name="connsiteX7" fmla="*/ 1133856 w 1133856"/>
                    <a:gd name="connsiteY7" fmla="*/ 65024 h 201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33856" h="201168">
                      <a:moveTo>
                        <a:pt x="0" y="138176"/>
                      </a:moveTo>
                      <a:cubicBezTo>
                        <a:pt x="24384" y="72136"/>
                        <a:pt x="48768" y="6096"/>
                        <a:pt x="97536" y="16256"/>
                      </a:cubicBezTo>
                      <a:cubicBezTo>
                        <a:pt x="146304" y="26416"/>
                        <a:pt x="231648" y="201168"/>
                        <a:pt x="292608" y="199136"/>
                      </a:cubicBezTo>
                      <a:cubicBezTo>
                        <a:pt x="353568" y="197104"/>
                        <a:pt x="400304" y="8128"/>
                        <a:pt x="463296" y="4064"/>
                      </a:cubicBezTo>
                      <a:cubicBezTo>
                        <a:pt x="526288" y="0"/>
                        <a:pt x="607568" y="174752"/>
                        <a:pt x="670560" y="174752"/>
                      </a:cubicBezTo>
                      <a:cubicBezTo>
                        <a:pt x="733552" y="174752"/>
                        <a:pt x="780288" y="4064"/>
                        <a:pt x="841248" y="4064"/>
                      </a:cubicBezTo>
                      <a:cubicBezTo>
                        <a:pt x="902208" y="4064"/>
                        <a:pt x="987552" y="164592"/>
                        <a:pt x="1036320" y="174752"/>
                      </a:cubicBezTo>
                      <a:cubicBezTo>
                        <a:pt x="1085088" y="184912"/>
                        <a:pt x="1113536" y="105664"/>
                        <a:pt x="1133856" y="65024"/>
                      </a:cubicBezTo>
                    </a:path>
                  </a:pathLst>
                </a:custGeom>
                <a:ln w="25400">
                  <a:solidFill>
                    <a:schemeClr val="tx1">
                      <a:lumMod val="6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43" name="TextBox 62"/>
              <p:cNvSpPr txBox="1">
                <a:spLocks noChangeArrowheads="1"/>
              </p:cNvSpPr>
              <p:nvPr/>
            </p:nvSpPr>
            <p:spPr bwMode="auto">
              <a:xfrm>
                <a:off x="3777940" y="2566505"/>
                <a:ext cx="131318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Arial" pitchFamily="34" charset="0"/>
                    <a:cs typeface="Arial" pitchFamily="34" charset="0"/>
                  </a:rPr>
                  <a:t>0,1,1,0,1…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44" name="Picture 1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891759" y="2830904"/>
                <a:ext cx="457197" cy="3428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" name="Picture 1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flipH="1">
                <a:off x="6362115" y="2830904"/>
                <a:ext cx="457197" cy="3428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</p:pic>
          <p:grpSp>
            <p:nvGrpSpPr>
              <p:cNvPr id="55" name="Группа 69"/>
              <p:cNvGrpSpPr>
                <a:grpSpLocks/>
              </p:cNvGrpSpPr>
              <p:nvPr/>
            </p:nvGrpSpPr>
            <p:grpSpPr bwMode="auto">
              <a:xfrm flipV="1">
                <a:off x="2491517" y="4366319"/>
                <a:ext cx="226335" cy="440055"/>
                <a:chOff x="5583585" y="3929068"/>
                <a:chExt cx="404170" cy="785828"/>
              </a:xfrm>
            </p:grpSpPr>
            <p:cxnSp>
              <p:nvCxnSpPr>
                <p:cNvPr id="99" name="Прямая соединительная линия 98"/>
                <p:cNvCxnSpPr/>
                <p:nvPr/>
              </p:nvCxnSpPr>
              <p:spPr bwMode="auto">
                <a:xfrm rot="16200000" flipV="1">
                  <a:off x="5392757" y="4321982"/>
                  <a:ext cx="78582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50000"/>
                    </a:schemeClr>
                  </a:solidFill>
                  <a:head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Овал 99"/>
                <p:cNvSpPr/>
                <p:nvPr/>
              </p:nvSpPr>
              <p:spPr bwMode="auto">
                <a:xfrm rot="18351756">
                  <a:off x="5583584" y="4056071"/>
                  <a:ext cx="404171" cy="40417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65" name="TextBox 64"/>
              <p:cNvSpPr txBox="1"/>
              <p:nvPr/>
            </p:nvSpPr>
            <p:spPr>
              <a:xfrm>
                <a:off x="4520975" y="465864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0</a:t>
                </a:r>
                <a:endPara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237101" y="4474355"/>
                <a:ext cx="250325" cy="295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1</a:t>
                </a:r>
                <a:endParaRPr lang="ru-RU" dirty="0"/>
              </a:p>
            </p:txBody>
          </p:sp>
          <p:grpSp>
            <p:nvGrpSpPr>
              <p:cNvPr id="69" name="Группа 68"/>
              <p:cNvGrpSpPr>
                <a:grpSpLocks noChangeAspect="1"/>
              </p:cNvGrpSpPr>
              <p:nvPr/>
            </p:nvGrpSpPr>
            <p:grpSpPr>
              <a:xfrm>
                <a:off x="4059624" y="4436963"/>
                <a:ext cx="454386" cy="352303"/>
                <a:chOff x="5898149" y="2671478"/>
                <a:chExt cx="1135964" cy="880758"/>
              </a:xfrm>
            </p:grpSpPr>
            <p:sp>
              <p:nvSpPr>
                <p:cNvPr id="97" name="Стрелка вниз 96"/>
                <p:cNvSpPr/>
                <p:nvPr/>
              </p:nvSpPr>
              <p:spPr>
                <a:xfrm rot="17580000">
                  <a:off x="6351214" y="2869337"/>
                  <a:ext cx="229834" cy="1135964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8" name="Стрелка вниз 97"/>
                <p:cNvSpPr/>
                <p:nvPr/>
              </p:nvSpPr>
              <p:spPr>
                <a:xfrm rot="4020000" flipV="1">
                  <a:off x="6351214" y="2218413"/>
                  <a:ext cx="229834" cy="1135964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3" name="Группа 69"/>
              <p:cNvGrpSpPr>
                <a:grpSpLocks/>
              </p:cNvGrpSpPr>
              <p:nvPr/>
            </p:nvGrpSpPr>
            <p:grpSpPr bwMode="auto">
              <a:xfrm>
                <a:off x="2022497" y="4446969"/>
                <a:ext cx="226335" cy="440055"/>
                <a:chOff x="5583585" y="3929068"/>
                <a:chExt cx="404170" cy="785828"/>
              </a:xfrm>
            </p:grpSpPr>
            <p:cxnSp>
              <p:nvCxnSpPr>
                <p:cNvPr id="95" name="Прямая соединительная линия 94"/>
                <p:cNvCxnSpPr/>
                <p:nvPr/>
              </p:nvCxnSpPr>
              <p:spPr bwMode="auto">
                <a:xfrm rot="16200000" flipV="1">
                  <a:off x="5392757" y="4321982"/>
                  <a:ext cx="785828" cy="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  <a:head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Овал 95"/>
                <p:cNvSpPr/>
                <p:nvPr/>
              </p:nvSpPr>
              <p:spPr bwMode="auto">
                <a:xfrm rot="18351756">
                  <a:off x="5583584" y="4056071"/>
                  <a:ext cx="404171" cy="40417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74" name="TextBox 73"/>
              <p:cNvSpPr txBox="1"/>
              <p:nvPr/>
            </p:nvSpPr>
            <p:spPr>
              <a:xfrm>
                <a:off x="1776250" y="4474355"/>
                <a:ext cx="250325" cy="295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0</a:t>
                </a:r>
                <a:endParaRPr lang="ru-RU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047259" y="423985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</a:t>
                </a:r>
                <a:endPara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grpSp>
            <p:nvGrpSpPr>
              <p:cNvPr id="76" name="Группа 69"/>
              <p:cNvGrpSpPr>
                <a:grpSpLocks noChangeAspect="1"/>
              </p:cNvGrpSpPr>
              <p:nvPr/>
            </p:nvGrpSpPr>
            <p:grpSpPr bwMode="auto">
              <a:xfrm rot="2700000">
                <a:off x="4763595" y="4646832"/>
                <a:ext cx="226335" cy="440055"/>
                <a:chOff x="5583585" y="3929068"/>
                <a:chExt cx="404170" cy="785828"/>
              </a:xfrm>
            </p:grpSpPr>
            <p:cxnSp>
              <p:nvCxnSpPr>
                <p:cNvPr id="93" name="Прямая соединительная линия 92"/>
                <p:cNvCxnSpPr/>
                <p:nvPr/>
              </p:nvCxnSpPr>
              <p:spPr bwMode="auto">
                <a:xfrm rot="16200000" flipV="1">
                  <a:off x="5392757" y="4321982"/>
                  <a:ext cx="785828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  <a:head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Овал 93"/>
                <p:cNvSpPr/>
                <p:nvPr/>
              </p:nvSpPr>
              <p:spPr bwMode="auto">
                <a:xfrm rot="18351756">
                  <a:off x="5583584" y="4056071"/>
                  <a:ext cx="404171" cy="40417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77" name="TextBox 76"/>
              <p:cNvSpPr txBox="1"/>
              <p:nvPr/>
            </p:nvSpPr>
            <p:spPr>
              <a:xfrm>
                <a:off x="5070814" y="4671982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0</a:t>
                </a:r>
                <a:endPara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grpSp>
            <p:nvGrpSpPr>
              <p:cNvPr id="78" name="Группа 69"/>
              <p:cNvGrpSpPr>
                <a:grpSpLocks noChangeAspect="1"/>
              </p:cNvGrpSpPr>
              <p:nvPr/>
            </p:nvGrpSpPr>
            <p:grpSpPr bwMode="auto">
              <a:xfrm rot="2700000">
                <a:off x="5313434" y="4660174"/>
                <a:ext cx="226335" cy="440055"/>
                <a:chOff x="5583585" y="3929068"/>
                <a:chExt cx="404170" cy="785828"/>
              </a:xfrm>
            </p:grpSpPr>
            <p:cxnSp>
              <p:nvCxnSpPr>
                <p:cNvPr id="91" name="Прямая соединительная линия 90"/>
                <p:cNvCxnSpPr/>
                <p:nvPr/>
              </p:nvCxnSpPr>
              <p:spPr bwMode="auto">
                <a:xfrm rot="16200000" flipV="1">
                  <a:off x="5392757" y="4321982"/>
                  <a:ext cx="785828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  <a:head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Овал 91"/>
                <p:cNvSpPr/>
                <p:nvPr/>
              </p:nvSpPr>
              <p:spPr bwMode="auto">
                <a:xfrm rot="18351756">
                  <a:off x="5583584" y="4056071"/>
                  <a:ext cx="404171" cy="40417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83" name="Группа 69"/>
              <p:cNvGrpSpPr>
                <a:grpSpLocks noChangeAspect="1"/>
              </p:cNvGrpSpPr>
              <p:nvPr/>
            </p:nvGrpSpPr>
            <p:grpSpPr bwMode="auto">
              <a:xfrm rot="2700000" flipH="1" flipV="1">
                <a:off x="5318412" y="4203009"/>
                <a:ext cx="226335" cy="440055"/>
                <a:chOff x="5583585" y="3929068"/>
                <a:chExt cx="404170" cy="785828"/>
              </a:xfrm>
            </p:grpSpPr>
            <p:cxnSp>
              <p:nvCxnSpPr>
                <p:cNvPr id="89" name="Прямая соединительная линия 88"/>
                <p:cNvCxnSpPr/>
                <p:nvPr/>
              </p:nvCxnSpPr>
              <p:spPr bwMode="auto">
                <a:xfrm rot="16200000" flipV="1">
                  <a:off x="5392757" y="4321982"/>
                  <a:ext cx="785828" cy="0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75000"/>
                    </a:schemeClr>
                  </a:solidFill>
                  <a:head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Овал 89"/>
                <p:cNvSpPr/>
                <p:nvPr/>
              </p:nvSpPr>
              <p:spPr bwMode="auto">
                <a:xfrm rot="18351756">
                  <a:off x="5583584" y="4056071"/>
                  <a:ext cx="404171" cy="40417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84" name="TextBox 83"/>
              <p:cNvSpPr txBox="1"/>
              <p:nvPr/>
            </p:nvSpPr>
            <p:spPr>
              <a:xfrm>
                <a:off x="4510078" y="423212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</a:t>
                </a:r>
                <a:endPara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grpSp>
            <p:nvGrpSpPr>
              <p:cNvPr id="85" name="Группа 69"/>
              <p:cNvGrpSpPr>
                <a:grpSpLocks noChangeAspect="1"/>
              </p:cNvGrpSpPr>
              <p:nvPr/>
            </p:nvGrpSpPr>
            <p:grpSpPr bwMode="auto">
              <a:xfrm rot="2700000" flipH="1" flipV="1">
                <a:off x="4781231" y="4195279"/>
                <a:ext cx="226335" cy="440055"/>
                <a:chOff x="5583585" y="3929068"/>
                <a:chExt cx="404170" cy="785828"/>
              </a:xfrm>
            </p:grpSpPr>
            <p:cxnSp>
              <p:nvCxnSpPr>
                <p:cNvPr id="86" name="Прямая соединительная линия 85"/>
                <p:cNvCxnSpPr/>
                <p:nvPr/>
              </p:nvCxnSpPr>
              <p:spPr bwMode="auto">
                <a:xfrm rot="16200000" flipV="1">
                  <a:off x="5392757" y="4321982"/>
                  <a:ext cx="785828" cy="0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75000"/>
                    </a:schemeClr>
                  </a:solidFill>
                  <a:head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Овал 87"/>
                <p:cNvSpPr/>
                <p:nvPr/>
              </p:nvSpPr>
              <p:spPr bwMode="auto">
                <a:xfrm rot="18351756">
                  <a:off x="5583584" y="4056071"/>
                  <a:ext cx="404171" cy="40417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101" name="Группа 61"/>
              <p:cNvGrpSpPr>
                <a:grpSpLocks/>
              </p:cNvGrpSpPr>
              <p:nvPr/>
            </p:nvGrpSpPr>
            <p:grpSpPr bwMode="auto">
              <a:xfrm>
                <a:off x="3650960" y="2934171"/>
                <a:ext cx="1357314" cy="121523"/>
                <a:chOff x="6899508" y="6120782"/>
                <a:chExt cx="2244492" cy="224030"/>
              </a:xfrm>
            </p:grpSpPr>
            <p:sp>
              <p:nvSpPr>
                <p:cNvPr id="102" name="Полилиния 101"/>
                <p:cNvSpPr/>
                <p:nvPr/>
              </p:nvSpPr>
              <p:spPr>
                <a:xfrm>
                  <a:off x="6899404" y="6144045"/>
                  <a:ext cx="1134058" cy="201934"/>
                </a:xfrm>
                <a:custGeom>
                  <a:avLst/>
                  <a:gdLst>
                    <a:gd name="connsiteX0" fmla="*/ 0 w 1133856"/>
                    <a:gd name="connsiteY0" fmla="*/ 138176 h 201168"/>
                    <a:gd name="connsiteX1" fmla="*/ 97536 w 1133856"/>
                    <a:gd name="connsiteY1" fmla="*/ 16256 h 201168"/>
                    <a:gd name="connsiteX2" fmla="*/ 292608 w 1133856"/>
                    <a:gd name="connsiteY2" fmla="*/ 199136 h 201168"/>
                    <a:gd name="connsiteX3" fmla="*/ 463296 w 1133856"/>
                    <a:gd name="connsiteY3" fmla="*/ 4064 h 201168"/>
                    <a:gd name="connsiteX4" fmla="*/ 670560 w 1133856"/>
                    <a:gd name="connsiteY4" fmla="*/ 174752 h 201168"/>
                    <a:gd name="connsiteX5" fmla="*/ 841248 w 1133856"/>
                    <a:gd name="connsiteY5" fmla="*/ 4064 h 201168"/>
                    <a:gd name="connsiteX6" fmla="*/ 1036320 w 1133856"/>
                    <a:gd name="connsiteY6" fmla="*/ 174752 h 201168"/>
                    <a:gd name="connsiteX7" fmla="*/ 1133856 w 1133856"/>
                    <a:gd name="connsiteY7" fmla="*/ 65024 h 201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33856" h="201168">
                      <a:moveTo>
                        <a:pt x="0" y="138176"/>
                      </a:moveTo>
                      <a:cubicBezTo>
                        <a:pt x="24384" y="72136"/>
                        <a:pt x="48768" y="6096"/>
                        <a:pt x="97536" y="16256"/>
                      </a:cubicBezTo>
                      <a:cubicBezTo>
                        <a:pt x="146304" y="26416"/>
                        <a:pt x="231648" y="201168"/>
                        <a:pt x="292608" y="199136"/>
                      </a:cubicBezTo>
                      <a:cubicBezTo>
                        <a:pt x="353568" y="197104"/>
                        <a:pt x="400304" y="8128"/>
                        <a:pt x="463296" y="4064"/>
                      </a:cubicBezTo>
                      <a:cubicBezTo>
                        <a:pt x="526288" y="0"/>
                        <a:pt x="607568" y="174752"/>
                        <a:pt x="670560" y="174752"/>
                      </a:cubicBezTo>
                      <a:cubicBezTo>
                        <a:pt x="733552" y="174752"/>
                        <a:pt x="780288" y="4064"/>
                        <a:pt x="841248" y="4064"/>
                      </a:cubicBezTo>
                      <a:cubicBezTo>
                        <a:pt x="902208" y="4064"/>
                        <a:pt x="987552" y="164592"/>
                        <a:pt x="1036320" y="174752"/>
                      </a:cubicBezTo>
                      <a:cubicBezTo>
                        <a:pt x="1085088" y="184912"/>
                        <a:pt x="1113536" y="105664"/>
                        <a:pt x="1133856" y="65024"/>
                      </a:cubicBezTo>
                    </a:path>
                  </a:pathLst>
                </a:custGeom>
                <a:ln w="25400">
                  <a:solidFill>
                    <a:schemeClr val="tx1">
                      <a:lumMod val="6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03" name="Полилиния 102"/>
                <p:cNvSpPr/>
                <p:nvPr/>
              </p:nvSpPr>
              <p:spPr>
                <a:xfrm>
                  <a:off x="8009835" y="6120633"/>
                  <a:ext cx="1134058" cy="201934"/>
                </a:xfrm>
                <a:custGeom>
                  <a:avLst/>
                  <a:gdLst>
                    <a:gd name="connsiteX0" fmla="*/ 0 w 1133856"/>
                    <a:gd name="connsiteY0" fmla="*/ 138176 h 201168"/>
                    <a:gd name="connsiteX1" fmla="*/ 97536 w 1133856"/>
                    <a:gd name="connsiteY1" fmla="*/ 16256 h 201168"/>
                    <a:gd name="connsiteX2" fmla="*/ 292608 w 1133856"/>
                    <a:gd name="connsiteY2" fmla="*/ 199136 h 201168"/>
                    <a:gd name="connsiteX3" fmla="*/ 463296 w 1133856"/>
                    <a:gd name="connsiteY3" fmla="*/ 4064 h 201168"/>
                    <a:gd name="connsiteX4" fmla="*/ 670560 w 1133856"/>
                    <a:gd name="connsiteY4" fmla="*/ 174752 h 201168"/>
                    <a:gd name="connsiteX5" fmla="*/ 841248 w 1133856"/>
                    <a:gd name="connsiteY5" fmla="*/ 4064 h 201168"/>
                    <a:gd name="connsiteX6" fmla="*/ 1036320 w 1133856"/>
                    <a:gd name="connsiteY6" fmla="*/ 174752 h 201168"/>
                    <a:gd name="connsiteX7" fmla="*/ 1133856 w 1133856"/>
                    <a:gd name="connsiteY7" fmla="*/ 65024 h 201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33856" h="201168">
                      <a:moveTo>
                        <a:pt x="0" y="138176"/>
                      </a:moveTo>
                      <a:cubicBezTo>
                        <a:pt x="24384" y="72136"/>
                        <a:pt x="48768" y="6096"/>
                        <a:pt x="97536" y="16256"/>
                      </a:cubicBezTo>
                      <a:cubicBezTo>
                        <a:pt x="146304" y="26416"/>
                        <a:pt x="231648" y="201168"/>
                        <a:pt x="292608" y="199136"/>
                      </a:cubicBezTo>
                      <a:cubicBezTo>
                        <a:pt x="353568" y="197104"/>
                        <a:pt x="400304" y="8128"/>
                        <a:pt x="463296" y="4064"/>
                      </a:cubicBezTo>
                      <a:cubicBezTo>
                        <a:pt x="526288" y="0"/>
                        <a:pt x="607568" y="174752"/>
                        <a:pt x="670560" y="174752"/>
                      </a:cubicBezTo>
                      <a:cubicBezTo>
                        <a:pt x="733552" y="174752"/>
                        <a:pt x="780288" y="4064"/>
                        <a:pt x="841248" y="4064"/>
                      </a:cubicBezTo>
                      <a:cubicBezTo>
                        <a:pt x="902208" y="4064"/>
                        <a:pt x="987552" y="164592"/>
                        <a:pt x="1036320" y="174752"/>
                      </a:cubicBezTo>
                      <a:cubicBezTo>
                        <a:pt x="1085088" y="184912"/>
                        <a:pt x="1113536" y="105664"/>
                        <a:pt x="1133856" y="65024"/>
                      </a:cubicBezTo>
                    </a:path>
                  </a:pathLst>
                </a:custGeom>
                <a:ln w="25400">
                  <a:solidFill>
                    <a:schemeClr val="tx1">
                      <a:lumMod val="6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04" name="Группа 61"/>
              <p:cNvGrpSpPr>
                <a:grpSpLocks/>
              </p:cNvGrpSpPr>
              <p:nvPr/>
            </p:nvGrpSpPr>
            <p:grpSpPr bwMode="auto">
              <a:xfrm>
                <a:off x="2365654" y="2934171"/>
                <a:ext cx="1357314" cy="121523"/>
                <a:chOff x="6899508" y="6120782"/>
                <a:chExt cx="2244492" cy="224030"/>
              </a:xfrm>
            </p:grpSpPr>
            <p:sp>
              <p:nvSpPr>
                <p:cNvPr id="105" name="Полилиния 104"/>
                <p:cNvSpPr/>
                <p:nvPr/>
              </p:nvSpPr>
              <p:spPr>
                <a:xfrm>
                  <a:off x="6899404" y="6144045"/>
                  <a:ext cx="1134058" cy="201934"/>
                </a:xfrm>
                <a:custGeom>
                  <a:avLst/>
                  <a:gdLst>
                    <a:gd name="connsiteX0" fmla="*/ 0 w 1133856"/>
                    <a:gd name="connsiteY0" fmla="*/ 138176 h 201168"/>
                    <a:gd name="connsiteX1" fmla="*/ 97536 w 1133856"/>
                    <a:gd name="connsiteY1" fmla="*/ 16256 h 201168"/>
                    <a:gd name="connsiteX2" fmla="*/ 292608 w 1133856"/>
                    <a:gd name="connsiteY2" fmla="*/ 199136 h 201168"/>
                    <a:gd name="connsiteX3" fmla="*/ 463296 w 1133856"/>
                    <a:gd name="connsiteY3" fmla="*/ 4064 h 201168"/>
                    <a:gd name="connsiteX4" fmla="*/ 670560 w 1133856"/>
                    <a:gd name="connsiteY4" fmla="*/ 174752 h 201168"/>
                    <a:gd name="connsiteX5" fmla="*/ 841248 w 1133856"/>
                    <a:gd name="connsiteY5" fmla="*/ 4064 h 201168"/>
                    <a:gd name="connsiteX6" fmla="*/ 1036320 w 1133856"/>
                    <a:gd name="connsiteY6" fmla="*/ 174752 h 201168"/>
                    <a:gd name="connsiteX7" fmla="*/ 1133856 w 1133856"/>
                    <a:gd name="connsiteY7" fmla="*/ 65024 h 201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33856" h="201168">
                      <a:moveTo>
                        <a:pt x="0" y="138176"/>
                      </a:moveTo>
                      <a:cubicBezTo>
                        <a:pt x="24384" y="72136"/>
                        <a:pt x="48768" y="6096"/>
                        <a:pt x="97536" y="16256"/>
                      </a:cubicBezTo>
                      <a:cubicBezTo>
                        <a:pt x="146304" y="26416"/>
                        <a:pt x="231648" y="201168"/>
                        <a:pt x="292608" y="199136"/>
                      </a:cubicBezTo>
                      <a:cubicBezTo>
                        <a:pt x="353568" y="197104"/>
                        <a:pt x="400304" y="8128"/>
                        <a:pt x="463296" y="4064"/>
                      </a:cubicBezTo>
                      <a:cubicBezTo>
                        <a:pt x="526288" y="0"/>
                        <a:pt x="607568" y="174752"/>
                        <a:pt x="670560" y="174752"/>
                      </a:cubicBezTo>
                      <a:cubicBezTo>
                        <a:pt x="733552" y="174752"/>
                        <a:pt x="780288" y="4064"/>
                        <a:pt x="841248" y="4064"/>
                      </a:cubicBezTo>
                      <a:cubicBezTo>
                        <a:pt x="902208" y="4064"/>
                        <a:pt x="987552" y="164592"/>
                        <a:pt x="1036320" y="174752"/>
                      </a:cubicBezTo>
                      <a:cubicBezTo>
                        <a:pt x="1085088" y="184912"/>
                        <a:pt x="1113536" y="105664"/>
                        <a:pt x="1133856" y="65024"/>
                      </a:cubicBezTo>
                    </a:path>
                  </a:pathLst>
                </a:custGeom>
                <a:ln w="25400">
                  <a:solidFill>
                    <a:schemeClr val="tx1">
                      <a:lumMod val="6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06" name="Полилиния 105"/>
                <p:cNvSpPr/>
                <p:nvPr/>
              </p:nvSpPr>
              <p:spPr>
                <a:xfrm>
                  <a:off x="8009835" y="6120633"/>
                  <a:ext cx="1134058" cy="201934"/>
                </a:xfrm>
                <a:custGeom>
                  <a:avLst/>
                  <a:gdLst>
                    <a:gd name="connsiteX0" fmla="*/ 0 w 1133856"/>
                    <a:gd name="connsiteY0" fmla="*/ 138176 h 201168"/>
                    <a:gd name="connsiteX1" fmla="*/ 97536 w 1133856"/>
                    <a:gd name="connsiteY1" fmla="*/ 16256 h 201168"/>
                    <a:gd name="connsiteX2" fmla="*/ 292608 w 1133856"/>
                    <a:gd name="connsiteY2" fmla="*/ 199136 h 201168"/>
                    <a:gd name="connsiteX3" fmla="*/ 463296 w 1133856"/>
                    <a:gd name="connsiteY3" fmla="*/ 4064 h 201168"/>
                    <a:gd name="connsiteX4" fmla="*/ 670560 w 1133856"/>
                    <a:gd name="connsiteY4" fmla="*/ 174752 h 201168"/>
                    <a:gd name="connsiteX5" fmla="*/ 841248 w 1133856"/>
                    <a:gd name="connsiteY5" fmla="*/ 4064 h 201168"/>
                    <a:gd name="connsiteX6" fmla="*/ 1036320 w 1133856"/>
                    <a:gd name="connsiteY6" fmla="*/ 174752 h 201168"/>
                    <a:gd name="connsiteX7" fmla="*/ 1133856 w 1133856"/>
                    <a:gd name="connsiteY7" fmla="*/ 65024 h 201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33856" h="201168">
                      <a:moveTo>
                        <a:pt x="0" y="138176"/>
                      </a:moveTo>
                      <a:cubicBezTo>
                        <a:pt x="24384" y="72136"/>
                        <a:pt x="48768" y="6096"/>
                        <a:pt x="97536" y="16256"/>
                      </a:cubicBezTo>
                      <a:cubicBezTo>
                        <a:pt x="146304" y="26416"/>
                        <a:pt x="231648" y="201168"/>
                        <a:pt x="292608" y="199136"/>
                      </a:cubicBezTo>
                      <a:cubicBezTo>
                        <a:pt x="353568" y="197104"/>
                        <a:pt x="400304" y="8128"/>
                        <a:pt x="463296" y="4064"/>
                      </a:cubicBezTo>
                      <a:cubicBezTo>
                        <a:pt x="526288" y="0"/>
                        <a:pt x="607568" y="174752"/>
                        <a:pt x="670560" y="174752"/>
                      </a:cubicBezTo>
                      <a:cubicBezTo>
                        <a:pt x="733552" y="174752"/>
                        <a:pt x="780288" y="4064"/>
                        <a:pt x="841248" y="4064"/>
                      </a:cubicBezTo>
                      <a:cubicBezTo>
                        <a:pt x="902208" y="4064"/>
                        <a:pt x="987552" y="164592"/>
                        <a:pt x="1036320" y="174752"/>
                      </a:cubicBezTo>
                      <a:cubicBezTo>
                        <a:pt x="1085088" y="184912"/>
                        <a:pt x="1113536" y="105664"/>
                        <a:pt x="1133856" y="65024"/>
                      </a:cubicBezTo>
                    </a:path>
                  </a:pathLst>
                </a:custGeom>
                <a:ln w="25400">
                  <a:solidFill>
                    <a:schemeClr val="tx1">
                      <a:lumMod val="6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07" name="Группа 61"/>
              <p:cNvGrpSpPr>
                <a:grpSpLocks/>
              </p:cNvGrpSpPr>
              <p:nvPr/>
            </p:nvGrpSpPr>
            <p:grpSpPr bwMode="auto">
              <a:xfrm rot="1927160">
                <a:off x="3727659" y="3277726"/>
                <a:ext cx="1252109" cy="116435"/>
                <a:chOff x="6899508" y="6120782"/>
                <a:chExt cx="2244492" cy="224030"/>
              </a:xfrm>
            </p:grpSpPr>
            <p:sp>
              <p:nvSpPr>
                <p:cNvPr id="108" name="Полилиния 107"/>
                <p:cNvSpPr/>
                <p:nvPr/>
              </p:nvSpPr>
              <p:spPr>
                <a:xfrm>
                  <a:off x="6899404" y="6144045"/>
                  <a:ext cx="1134058" cy="201934"/>
                </a:xfrm>
                <a:custGeom>
                  <a:avLst/>
                  <a:gdLst>
                    <a:gd name="connsiteX0" fmla="*/ 0 w 1133856"/>
                    <a:gd name="connsiteY0" fmla="*/ 138176 h 201168"/>
                    <a:gd name="connsiteX1" fmla="*/ 97536 w 1133856"/>
                    <a:gd name="connsiteY1" fmla="*/ 16256 h 201168"/>
                    <a:gd name="connsiteX2" fmla="*/ 292608 w 1133856"/>
                    <a:gd name="connsiteY2" fmla="*/ 199136 h 201168"/>
                    <a:gd name="connsiteX3" fmla="*/ 463296 w 1133856"/>
                    <a:gd name="connsiteY3" fmla="*/ 4064 h 201168"/>
                    <a:gd name="connsiteX4" fmla="*/ 670560 w 1133856"/>
                    <a:gd name="connsiteY4" fmla="*/ 174752 h 201168"/>
                    <a:gd name="connsiteX5" fmla="*/ 841248 w 1133856"/>
                    <a:gd name="connsiteY5" fmla="*/ 4064 h 201168"/>
                    <a:gd name="connsiteX6" fmla="*/ 1036320 w 1133856"/>
                    <a:gd name="connsiteY6" fmla="*/ 174752 h 201168"/>
                    <a:gd name="connsiteX7" fmla="*/ 1133856 w 1133856"/>
                    <a:gd name="connsiteY7" fmla="*/ 65024 h 201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33856" h="201168">
                      <a:moveTo>
                        <a:pt x="0" y="138176"/>
                      </a:moveTo>
                      <a:cubicBezTo>
                        <a:pt x="24384" y="72136"/>
                        <a:pt x="48768" y="6096"/>
                        <a:pt x="97536" y="16256"/>
                      </a:cubicBezTo>
                      <a:cubicBezTo>
                        <a:pt x="146304" y="26416"/>
                        <a:pt x="231648" y="201168"/>
                        <a:pt x="292608" y="199136"/>
                      </a:cubicBezTo>
                      <a:cubicBezTo>
                        <a:pt x="353568" y="197104"/>
                        <a:pt x="400304" y="8128"/>
                        <a:pt x="463296" y="4064"/>
                      </a:cubicBezTo>
                      <a:cubicBezTo>
                        <a:pt x="526288" y="0"/>
                        <a:pt x="607568" y="174752"/>
                        <a:pt x="670560" y="174752"/>
                      </a:cubicBezTo>
                      <a:cubicBezTo>
                        <a:pt x="733552" y="174752"/>
                        <a:pt x="780288" y="4064"/>
                        <a:pt x="841248" y="4064"/>
                      </a:cubicBezTo>
                      <a:cubicBezTo>
                        <a:pt x="902208" y="4064"/>
                        <a:pt x="987552" y="164592"/>
                        <a:pt x="1036320" y="174752"/>
                      </a:cubicBezTo>
                      <a:cubicBezTo>
                        <a:pt x="1085088" y="184912"/>
                        <a:pt x="1113536" y="105664"/>
                        <a:pt x="1133856" y="65024"/>
                      </a:cubicBezTo>
                    </a:path>
                  </a:pathLst>
                </a:custGeom>
                <a:ln w="25400">
                  <a:solidFill>
                    <a:schemeClr val="tx1">
                      <a:lumMod val="6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09" name="Полилиния 108"/>
                <p:cNvSpPr/>
                <p:nvPr/>
              </p:nvSpPr>
              <p:spPr>
                <a:xfrm>
                  <a:off x="8009835" y="6120633"/>
                  <a:ext cx="1134058" cy="201934"/>
                </a:xfrm>
                <a:custGeom>
                  <a:avLst/>
                  <a:gdLst>
                    <a:gd name="connsiteX0" fmla="*/ 0 w 1133856"/>
                    <a:gd name="connsiteY0" fmla="*/ 138176 h 201168"/>
                    <a:gd name="connsiteX1" fmla="*/ 97536 w 1133856"/>
                    <a:gd name="connsiteY1" fmla="*/ 16256 h 201168"/>
                    <a:gd name="connsiteX2" fmla="*/ 292608 w 1133856"/>
                    <a:gd name="connsiteY2" fmla="*/ 199136 h 201168"/>
                    <a:gd name="connsiteX3" fmla="*/ 463296 w 1133856"/>
                    <a:gd name="connsiteY3" fmla="*/ 4064 h 201168"/>
                    <a:gd name="connsiteX4" fmla="*/ 670560 w 1133856"/>
                    <a:gd name="connsiteY4" fmla="*/ 174752 h 201168"/>
                    <a:gd name="connsiteX5" fmla="*/ 841248 w 1133856"/>
                    <a:gd name="connsiteY5" fmla="*/ 4064 h 201168"/>
                    <a:gd name="connsiteX6" fmla="*/ 1036320 w 1133856"/>
                    <a:gd name="connsiteY6" fmla="*/ 174752 h 201168"/>
                    <a:gd name="connsiteX7" fmla="*/ 1133856 w 1133856"/>
                    <a:gd name="connsiteY7" fmla="*/ 65024 h 201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33856" h="201168">
                      <a:moveTo>
                        <a:pt x="0" y="138176"/>
                      </a:moveTo>
                      <a:cubicBezTo>
                        <a:pt x="24384" y="72136"/>
                        <a:pt x="48768" y="6096"/>
                        <a:pt x="97536" y="16256"/>
                      </a:cubicBezTo>
                      <a:cubicBezTo>
                        <a:pt x="146304" y="26416"/>
                        <a:pt x="231648" y="201168"/>
                        <a:pt x="292608" y="199136"/>
                      </a:cubicBezTo>
                      <a:cubicBezTo>
                        <a:pt x="353568" y="197104"/>
                        <a:pt x="400304" y="8128"/>
                        <a:pt x="463296" y="4064"/>
                      </a:cubicBezTo>
                      <a:cubicBezTo>
                        <a:pt x="526288" y="0"/>
                        <a:pt x="607568" y="174752"/>
                        <a:pt x="670560" y="174752"/>
                      </a:cubicBezTo>
                      <a:cubicBezTo>
                        <a:pt x="733552" y="174752"/>
                        <a:pt x="780288" y="4064"/>
                        <a:pt x="841248" y="4064"/>
                      </a:cubicBezTo>
                      <a:cubicBezTo>
                        <a:pt x="902208" y="4064"/>
                        <a:pt x="987552" y="164592"/>
                        <a:pt x="1036320" y="174752"/>
                      </a:cubicBezTo>
                      <a:cubicBezTo>
                        <a:pt x="1085088" y="184912"/>
                        <a:pt x="1113536" y="105664"/>
                        <a:pt x="1133856" y="65024"/>
                      </a:cubicBezTo>
                    </a:path>
                  </a:pathLst>
                </a:custGeom>
                <a:ln w="25400">
                  <a:solidFill>
                    <a:schemeClr val="tx1">
                      <a:lumMod val="6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11" name="Стрелка вниз 110"/>
              <p:cNvSpPr>
                <a:spLocks noChangeAspect="1"/>
              </p:cNvSpPr>
              <p:nvPr/>
            </p:nvSpPr>
            <p:spPr>
              <a:xfrm rot="16200000">
                <a:off x="6045814" y="4330533"/>
                <a:ext cx="114917" cy="56798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Плюс 111"/>
              <p:cNvSpPr/>
              <p:nvPr/>
            </p:nvSpPr>
            <p:spPr>
              <a:xfrm>
                <a:off x="6531280" y="4383951"/>
                <a:ext cx="576064" cy="576064"/>
              </a:xfrm>
              <a:prstGeom prst="mathPlus">
                <a:avLst>
                  <a:gd name="adj1" fmla="val 0"/>
                </a:avLst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3" name="Стрелка вниз 112"/>
              <p:cNvSpPr>
                <a:spLocks noChangeAspect="1"/>
              </p:cNvSpPr>
              <p:nvPr/>
            </p:nvSpPr>
            <p:spPr>
              <a:xfrm rot="16200000">
                <a:off x="3136649" y="4330533"/>
                <a:ext cx="114917" cy="56798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4" name="Плюс 113"/>
              <p:cNvSpPr/>
              <p:nvPr/>
            </p:nvSpPr>
            <p:spPr>
              <a:xfrm>
                <a:off x="1200186" y="4383951"/>
                <a:ext cx="576064" cy="576064"/>
              </a:xfrm>
              <a:prstGeom prst="mathPlus">
                <a:avLst>
                  <a:gd name="adj1" fmla="val 0"/>
                </a:avLst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5" name="Плюс 114"/>
              <p:cNvSpPr/>
              <p:nvPr/>
            </p:nvSpPr>
            <p:spPr>
              <a:xfrm rot="2700000">
                <a:off x="3489908" y="4347667"/>
                <a:ext cx="576064" cy="576064"/>
              </a:xfrm>
              <a:prstGeom prst="mathPlus">
                <a:avLst>
                  <a:gd name="adj1" fmla="val 0"/>
                </a:avLst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7602540" y="468219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0</a:t>
                </a:r>
                <a:endPara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grpSp>
            <p:nvGrpSpPr>
              <p:cNvPr id="119" name="Группа 118"/>
              <p:cNvGrpSpPr>
                <a:grpSpLocks noChangeAspect="1"/>
              </p:cNvGrpSpPr>
              <p:nvPr/>
            </p:nvGrpSpPr>
            <p:grpSpPr>
              <a:xfrm>
                <a:off x="7141189" y="4460517"/>
                <a:ext cx="454386" cy="352303"/>
                <a:chOff x="5898149" y="2671478"/>
                <a:chExt cx="1135964" cy="880758"/>
              </a:xfrm>
            </p:grpSpPr>
            <p:sp>
              <p:nvSpPr>
                <p:cNvPr id="142" name="Стрелка вниз 141"/>
                <p:cNvSpPr/>
                <p:nvPr/>
              </p:nvSpPr>
              <p:spPr>
                <a:xfrm rot="17580000">
                  <a:off x="6351214" y="2869337"/>
                  <a:ext cx="229834" cy="1135964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3" name="Стрелка вниз 142"/>
                <p:cNvSpPr/>
                <p:nvPr/>
              </p:nvSpPr>
              <p:spPr>
                <a:xfrm rot="4020000" flipV="1">
                  <a:off x="6351214" y="2218413"/>
                  <a:ext cx="229834" cy="1135964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1" name="TextBox 120"/>
              <p:cNvSpPr txBox="1"/>
              <p:nvPr/>
            </p:nvSpPr>
            <p:spPr>
              <a:xfrm>
                <a:off x="8128824" y="4263408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</a:t>
                </a:r>
                <a:endPara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8152379" y="469553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0</a:t>
                </a:r>
                <a:endPara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7591643" y="4255678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</a:t>
                </a:r>
                <a:endPara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grpSp>
            <p:nvGrpSpPr>
              <p:cNvPr id="126" name="Группа 69"/>
              <p:cNvGrpSpPr>
                <a:grpSpLocks/>
              </p:cNvGrpSpPr>
              <p:nvPr/>
            </p:nvGrpSpPr>
            <p:grpSpPr bwMode="auto">
              <a:xfrm flipV="1">
                <a:off x="7839593" y="4194464"/>
                <a:ext cx="226335" cy="440055"/>
                <a:chOff x="5583585" y="3929068"/>
                <a:chExt cx="404170" cy="785828"/>
              </a:xfrm>
            </p:grpSpPr>
            <p:cxnSp>
              <p:nvCxnSpPr>
                <p:cNvPr id="136" name="Прямая соединительная линия 135"/>
                <p:cNvCxnSpPr/>
                <p:nvPr/>
              </p:nvCxnSpPr>
              <p:spPr bwMode="auto">
                <a:xfrm rot="16200000" flipV="1">
                  <a:off x="5392757" y="4321982"/>
                  <a:ext cx="78582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50000"/>
                    </a:schemeClr>
                  </a:solidFill>
                  <a:head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7" name="Овал 136"/>
                <p:cNvSpPr/>
                <p:nvPr/>
              </p:nvSpPr>
              <p:spPr bwMode="auto">
                <a:xfrm rot="18351756">
                  <a:off x="5583584" y="4056071"/>
                  <a:ext cx="404171" cy="40417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127" name="Группа 69"/>
              <p:cNvGrpSpPr>
                <a:grpSpLocks/>
              </p:cNvGrpSpPr>
              <p:nvPr/>
            </p:nvGrpSpPr>
            <p:grpSpPr bwMode="auto">
              <a:xfrm flipV="1">
                <a:off x="8374045" y="4203151"/>
                <a:ext cx="226335" cy="440055"/>
                <a:chOff x="5583585" y="3929068"/>
                <a:chExt cx="404170" cy="785828"/>
              </a:xfrm>
            </p:grpSpPr>
            <p:cxnSp>
              <p:nvCxnSpPr>
                <p:cNvPr id="134" name="Прямая соединительная линия 133"/>
                <p:cNvCxnSpPr/>
                <p:nvPr/>
              </p:nvCxnSpPr>
              <p:spPr bwMode="auto">
                <a:xfrm rot="16200000" flipV="1">
                  <a:off x="5392757" y="4321982"/>
                  <a:ext cx="78582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50000"/>
                    </a:schemeClr>
                  </a:solidFill>
                  <a:head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5" name="Овал 134"/>
                <p:cNvSpPr/>
                <p:nvPr/>
              </p:nvSpPr>
              <p:spPr bwMode="auto">
                <a:xfrm rot="18351756">
                  <a:off x="5583584" y="4056071"/>
                  <a:ext cx="404171" cy="40417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128" name="Группа 69"/>
              <p:cNvGrpSpPr>
                <a:grpSpLocks/>
              </p:cNvGrpSpPr>
              <p:nvPr/>
            </p:nvGrpSpPr>
            <p:grpSpPr bwMode="auto">
              <a:xfrm>
                <a:off x="7839594" y="4717136"/>
                <a:ext cx="226335" cy="440055"/>
                <a:chOff x="5583585" y="3929068"/>
                <a:chExt cx="404170" cy="785828"/>
              </a:xfrm>
            </p:grpSpPr>
            <p:cxnSp>
              <p:nvCxnSpPr>
                <p:cNvPr id="132" name="Прямая соединительная линия 131"/>
                <p:cNvCxnSpPr/>
                <p:nvPr/>
              </p:nvCxnSpPr>
              <p:spPr bwMode="auto">
                <a:xfrm rot="16200000" flipV="1">
                  <a:off x="5392757" y="4321982"/>
                  <a:ext cx="785828" cy="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  <a:head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" name="Овал 132"/>
                <p:cNvSpPr/>
                <p:nvPr/>
              </p:nvSpPr>
              <p:spPr bwMode="auto">
                <a:xfrm rot="18351756">
                  <a:off x="5583584" y="4056071"/>
                  <a:ext cx="404171" cy="40417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129" name="Группа 69"/>
              <p:cNvGrpSpPr>
                <a:grpSpLocks/>
              </p:cNvGrpSpPr>
              <p:nvPr/>
            </p:nvGrpSpPr>
            <p:grpSpPr bwMode="auto">
              <a:xfrm>
                <a:off x="8378113" y="4717137"/>
                <a:ext cx="226335" cy="440055"/>
                <a:chOff x="5583585" y="3929068"/>
                <a:chExt cx="404170" cy="785828"/>
              </a:xfrm>
            </p:grpSpPr>
            <p:cxnSp>
              <p:nvCxnSpPr>
                <p:cNvPr id="130" name="Прямая соединительная линия 129"/>
                <p:cNvCxnSpPr/>
                <p:nvPr/>
              </p:nvCxnSpPr>
              <p:spPr bwMode="auto">
                <a:xfrm rot="16200000" flipV="1">
                  <a:off x="5392757" y="4321982"/>
                  <a:ext cx="785828" cy="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  <a:head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" name="Овал 130"/>
                <p:cNvSpPr/>
                <p:nvPr/>
              </p:nvSpPr>
              <p:spPr bwMode="auto">
                <a:xfrm rot="18351756">
                  <a:off x="5583584" y="4056071"/>
                  <a:ext cx="404171" cy="40417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  <p:pic>
          <p:nvPicPr>
            <p:cNvPr id="116" name="Picture 11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4902035" y="3418146"/>
              <a:ext cx="463057" cy="580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7633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4F1FE-B117-4D1D-A752-0328C60801FA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  <p:sp>
        <p:nvSpPr>
          <p:cNvPr id="20" name="TextBox 19"/>
          <p:cNvSpPr txBox="1"/>
          <p:nvPr/>
        </p:nvSpPr>
        <p:spPr>
          <a:xfrm>
            <a:off x="864902" y="404664"/>
            <a:ext cx="7000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cap="all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Квантовые компьютеры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12550"/>
            <a:ext cx="8229600" cy="534078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Использование </a:t>
            </a:r>
            <a:r>
              <a:rPr lang="ru-RU" sz="2400" dirty="0" err="1" smtClean="0"/>
              <a:t>суперпозицинных</a:t>
            </a:r>
            <a:r>
              <a:rPr lang="ru-RU" sz="2400" dirty="0" smtClean="0"/>
              <a:t> состояний для «</a:t>
            </a:r>
            <a:r>
              <a:rPr lang="ru-RU" sz="2400" dirty="0" err="1" smtClean="0"/>
              <a:t>распраллеливания</a:t>
            </a:r>
            <a:r>
              <a:rPr lang="ru-RU" sz="2400" dirty="0" smtClean="0"/>
              <a:t>» вычислений.</a:t>
            </a:r>
            <a:endParaRPr lang="en-US" sz="2400" dirty="0" smtClean="0"/>
          </a:p>
          <a:p>
            <a:endParaRPr lang="en-US" sz="2400" dirty="0" smtClean="0"/>
          </a:p>
          <a:p>
            <a:endParaRPr lang="ru-RU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174766"/>
              </p:ext>
            </p:extLst>
          </p:nvPr>
        </p:nvGraphicFramePr>
        <p:xfrm>
          <a:off x="6444208" y="4509120"/>
          <a:ext cx="2428875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4" name="Equation" r:id="rId3" imgW="1371600" imgH="990360" progId="Equation.DSMT4">
                  <p:embed/>
                </p:oleObj>
              </mc:Choice>
              <mc:Fallback>
                <p:oleObj name="Equation" r:id="rId3" imgW="1371600" imgH="99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44208" y="4509120"/>
                        <a:ext cx="2428875" cy="175577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460" y="4913084"/>
            <a:ext cx="1325662" cy="94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373627" y="4871882"/>
            <a:ext cx="1118253" cy="1043126"/>
            <a:chOff x="4716016" y="3356992"/>
            <a:chExt cx="1397816" cy="1303908"/>
          </a:xfrm>
        </p:grpSpPr>
        <p:cxnSp>
          <p:nvCxnSpPr>
            <p:cNvPr id="8" name="Прямая со стрелкой 7"/>
            <p:cNvCxnSpPr/>
            <p:nvPr/>
          </p:nvCxnSpPr>
          <p:spPr>
            <a:xfrm>
              <a:off x="5436096" y="4036926"/>
              <a:ext cx="677736" cy="0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flipV="1">
              <a:off x="5436096" y="3717032"/>
              <a:ext cx="576064" cy="319894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flipV="1">
              <a:off x="5436096" y="3429000"/>
              <a:ext cx="338868" cy="607926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flipH="1" flipV="1">
              <a:off x="5364088" y="3356992"/>
              <a:ext cx="72008" cy="679934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>
              <a:off x="5400092" y="4036926"/>
              <a:ext cx="713740" cy="328178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5436096" y="4036926"/>
              <a:ext cx="415068" cy="544202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flipH="1">
              <a:off x="5384800" y="4036926"/>
              <a:ext cx="51296" cy="623974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H="1">
              <a:off x="5004048" y="4036926"/>
              <a:ext cx="432048" cy="473925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flipH="1">
              <a:off x="4716016" y="4036926"/>
              <a:ext cx="720080" cy="164089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flipH="1" flipV="1">
              <a:off x="5004048" y="3563002"/>
              <a:ext cx="396044" cy="473924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flipH="1" flipV="1">
              <a:off x="4762500" y="3848100"/>
              <a:ext cx="673596" cy="188826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>
            <a:grpSpLocks noChangeAspect="1"/>
          </p:cNvGrpSpPr>
          <p:nvPr/>
        </p:nvGrpSpPr>
        <p:grpSpPr>
          <a:xfrm>
            <a:off x="5436096" y="4941973"/>
            <a:ext cx="908118" cy="921702"/>
            <a:chOff x="7746184" y="3417311"/>
            <a:chExt cx="1135148" cy="1152128"/>
          </a:xfrm>
        </p:grpSpPr>
        <p:cxnSp>
          <p:nvCxnSpPr>
            <p:cNvPr id="21" name="Прямая со стрелкой 20"/>
            <p:cNvCxnSpPr/>
            <p:nvPr/>
          </p:nvCxnSpPr>
          <p:spPr>
            <a:xfrm>
              <a:off x="8466264" y="4025237"/>
              <a:ext cx="338868" cy="11689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flipV="1">
              <a:off x="8466264" y="3876979"/>
              <a:ext cx="338868" cy="148258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flipV="1">
              <a:off x="8466264" y="3417311"/>
              <a:ext cx="338868" cy="607926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H="1" flipV="1">
              <a:off x="8414968" y="3696959"/>
              <a:ext cx="51296" cy="328278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8430260" y="4025237"/>
              <a:ext cx="374872" cy="175778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>
              <a:off x="8466264" y="4025237"/>
              <a:ext cx="415068" cy="544202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>
              <a:off x="8466264" y="4025237"/>
              <a:ext cx="30036" cy="292763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flipH="1">
              <a:off x="8318500" y="4025237"/>
              <a:ext cx="147764" cy="229263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flipH="1">
              <a:off x="7746184" y="4025237"/>
              <a:ext cx="720080" cy="164089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flipH="1" flipV="1">
              <a:off x="8250240" y="3836411"/>
              <a:ext cx="180020" cy="188826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 flipH="1" flipV="1">
              <a:off x="8178800" y="3975100"/>
              <a:ext cx="287464" cy="50137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Стрелка вниз 31"/>
          <p:cNvSpPr/>
          <p:nvPr/>
        </p:nvSpPr>
        <p:spPr>
          <a:xfrm rot="16200000">
            <a:off x="3669971" y="5243848"/>
            <a:ext cx="222594" cy="432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 rot="16200000">
            <a:off x="5057494" y="5243848"/>
            <a:ext cx="222594" cy="432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637152"/>
              </p:ext>
            </p:extLst>
          </p:nvPr>
        </p:nvGraphicFramePr>
        <p:xfrm>
          <a:off x="1126902" y="4509120"/>
          <a:ext cx="1212850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5" name="Equation" r:id="rId6" imgW="685800" imgH="990360" progId="Equation.DSMT4">
                  <p:embed/>
                </p:oleObj>
              </mc:Choice>
              <mc:Fallback>
                <p:oleObj name="Equation" r:id="rId6" imgW="685800" imgH="990360" progId="Equation.DSMT4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6902" y="4509120"/>
                        <a:ext cx="1212850" cy="175577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00138"/>
            <a:ext cx="1616894" cy="161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6004029" y="2771636"/>
            <a:ext cx="121058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f</a:t>
            </a:r>
            <a:r>
              <a:rPr lang="en-US" dirty="0" smtClean="0"/>
              <a:t>(0,0,…,1)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6004029" y="2276872"/>
            <a:ext cx="121058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f</a:t>
            </a:r>
            <a:r>
              <a:rPr lang="en-US" dirty="0" smtClean="0"/>
              <a:t>(0,0,…,0)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6020921" y="3419708"/>
            <a:ext cx="121058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f</a:t>
            </a:r>
            <a:r>
              <a:rPr lang="en-US" dirty="0" smtClean="0"/>
              <a:t>(1,1,…,1)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6147936" y="3059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ru-RU" dirty="0"/>
          </a:p>
        </p:txBody>
      </p:sp>
      <p:sp>
        <p:nvSpPr>
          <p:cNvPr id="39" name="Стрелка вниз 38"/>
          <p:cNvSpPr/>
          <p:nvPr/>
        </p:nvSpPr>
        <p:spPr>
          <a:xfrm rot="16200000">
            <a:off x="5468814" y="2741638"/>
            <a:ext cx="222594" cy="432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 rot="16200000">
            <a:off x="5468814" y="3389710"/>
            <a:ext cx="222594" cy="432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 rot="16200000">
            <a:off x="5468814" y="2245513"/>
            <a:ext cx="222594" cy="432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 rot="16200000">
            <a:off x="2938877" y="2741638"/>
            <a:ext cx="222594" cy="432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 rot="16200000">
            <a:off x="2938877" y="3389710"/>
            <a:ext cx="222594" cy="432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 rot="16200000">
            <a:off x="2938877" y="2245513"/>
            <a:ext cx="222594" cy="432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1882681" y="2771636"/>
            <a:ext cx="80021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00…1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1882681" y="2276872"/>
            <a:ext cx="80021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00…0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899573" y="3419708"/>
            <a:ext cx="78309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11…1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2026588" y="3059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3635896" y="3861048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r>
              <a:rPr lang="en-US" i="1" baseline="30000" dirty="0" smtClean="0"/>
              <a:t>n</a:t>
            </a:r>
            <a:r>
              <a:rPr lang="en-US" dirty="0" smtClean="0"/>
              <a:t> </a:t>
            </a:r>
            <a:r>
              <a:rPr lang="ru-RU" dirty="0" smtClean="0"/>
              <a:t>запусков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911534" y="386104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ru-RU" dirty="0" smtClean="0"/>
              <a:t>бит</a:t>
            </a:r>
            <a:endParaRPr lang="ru-RU" dirty="0"/>
          </a:p>
        </p:txBody>
      </p:sp>
      <p:sp>
        <p:nvSpPr>
          <p:cNvPr id="53" name="Объект 4"/>
          <p:cNvSpPr txBox="1">
            <a:spLocks/>
          </p:cNvSpPr>
          <p:nvPr/>
        </p:nvSpPr>
        <p:spPr>
          <a:xfrm rot="16200000">
            <a:off x="-443532" y="5094845"/>
            <a:ext cx="2072865" cy="7573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Квантовый компьютер</a:t>
            </a:r>
            <a:endParaRPr lang="en-US" sz="2000" dirty="0" smtClean="0"/>
          </a:p>
        </p:txBody>
      </p:sp>
      <p:sp>
        <p:nvSpPr>
          <p:cNvPr id="55" name="Объект 4"/>
          <p:cNvSpPr txBox="1">
            <a:spLocks/>
          </p:cNvSpPr>
          <p:nvPr/>
        </p:nvSpPr>
        <p:spPr>
          <a:xfrm rot="16200000">
            <a:off x="-567903" y="2698937"/>
            <a:ext cx="2321607" cy="7573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Классический компьютер</a:t>
            </a:r>
            <a:endParaRPr lang="en-US" sz="2000" dirty="0" smtClean="0"/>
          </a:p>
        </p:txBody>
      </p:sp>
      <p:sp>
        <p:nvSpPr>
          <p:cNvPr id="51" name="TextBox 50"/>
          <p:cNvSpPr txBox="1"/>
          <p:nvPr/>
        </p:nvSpPr>
        <p:spPr>
          <a:xfrm>
            <a:off x="1053714" y="6381328"/>
            <a:ext cx="330609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Суперпозиция всех запросов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5580112" y="6381328"/>
            <a:ext cx="314618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Суперпозиция всех ответов</a:t>
            </a:r>
            <a:endParaRPr lang="ru-RU" dirty="0"/>
          </a:p>
        </p:txBody>
      </p:sp>
      <p:sp>
        <p:nvSpPr>
          <p:cNvPr id="58" name="Стрелка вниз 57"/>
          <p:cNvSpPr/>
          <p:nvPr/>
        </p:nvSpPr>
        <p:spPr>
          <a:xfrm rot="16200000">
            <a:off x="4847993" y="6079993"/>
            <a:ext cx="222594" cy="97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4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53" grpId="0" animBg="1"/>
      <p:bldP spid="51" grpId="0" animBg="1"/>
      <p:bldP spid="57" grpId="0" animBg="1"/>
      <p:bldP spid="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4F1FE-B117-4D1D-A752-0328C60801FA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  <p:sp>
        <p:nvSpPr>
          <p:cNvPr id="66" name="TextBox 65"/>
          <p:cNvSpPr txBox="1"/>
          <p:nvPr/>
        </p:nvSpPr>
        <p:spPr>
          <a:xfrm>
            <a:off x="1875017" y="260648"/>
            <a:ext cx="5245347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7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Проблема измерения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Классический наблюдатель может получить только классический ответ – результат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измерения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/>
              <a:t>конечного состояния квантового регистра.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Задачи, эффективно решаемые квантовым компьютером:</a:t>
            </a:r>
            <a:endParaRPr lang="ru-RU" sz="2400" dirty="0"/>
          </a:p>
        </p:txBody>
      </p:sp>
      <p:graphicFrame>
        <p:nvGraphicFramePr>
          <p:cNvPr id="116" name="Объект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605502"/>
              </p:ext>
            </p:extLst>
          </p:nvPr>
        </p:nvGraphicFramePr>
        <p:xfrm>
          <a:off x="3309565" y="2333779"/>
          <a:ext cx="2428875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9" name="Equation" r:id="rId3" imgW="1371600" imgH="990360" progId="Equation.DSMT4">
                  <p:embed/>
                </p:oleObj>
              </mc:Choice>
              <mc:Fallback>
                <p:oleObj name="Equation" r:id="rId3" imgW="1371600" imgH="99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9565" y="2333779"/>
                        <a:ext cx="2428875" cy="175577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17" y="2737743"/>
            <a:ext cx="1325662" cy="94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0" name="Группа 119"/>
          <p:cNvGrpSpPr>
            <a:grpSpLocks noChangeAspect="1"/>
          </p:cNvGrpSpPr>
          <p:nvPr/>
        </p:nvGrpSpPr>
        <p:grpSpPr>
          <a:xfrm>
            <a:off x="2301453" y="2766632"/>
            <a:ext cx="908118" cy="921702"/>
            <a:chOff x="7746184" y="3417311"/>
            <a:chExt cx="1135148" cy="1152128"/>
          </a:xfrm>
        </p:grpSpPr>
        <p:cxnSp>
          <p:nvCxnSpPr>
            <p:cNvPr id="122" name="Прямая со стрелкой 121"/>
            <p:cNvCxnSpPr/>
            <p:nvPr/>
          </p:nvCxnSpPr>
          <p:spPr>
            <a:xfrm>
              <a:off x="8466264" y="4025237"/>
              <a:ext cx="338868" cy="11689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 стрелкой 124"/>
            <p:cNvCxnSpPr/>
            <p:nvPr/>
          </p:nvCxnSpPr>
          <p:spPr>
            <a:xfrm flipV="1">
              <a:off x="8466264" y="3876979"/>
              <a:ext cx="338868" cy="148258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 стрелкой 137"/>
            <p:cNvCxnSpPr/>
            <p:nvPr/>
          </p:nvCxnSpPr>
          <p:spPr>
            <a:xfrm flipV="1">
              <a:off x="8466264" y="3417311"/>
              <a:ext cx="338868" cy="607926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Прямая со стрелкой 138"/>
            <p:cNvCxnSpPr/>
            <p:nvPr/>
          </p:nvCxnSpPr>
          <p:spPr>
            <a:xfrm flipH="1" flipV="1">
              <a:off x="8414968" y="3696959"/>
              <a:ext cx="51296" cy="328278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 стрелкой 139"/>
            <p:cNvCxnSpPr/>
            <p:nvPr/>
          </p:nvCxnSpPr>
          <p:spPr>
            <a:xfrm>
              <a:off x="8430260" y="4025237"/>
              <a:ext cx="374872" cy="175778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Прямая со стрелкой 140"/>
            <p:cNvCxnSpPr/>
            <p:nvPr/>
          </p:nvCxnSpPr>
          <p:spPr>
            <a:xfrm>
              <a:off x="8466264" y="4025237"/>
              <a:ext cx="415068" cy="544202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Прямая со стрелкой 143"/>
            <p:cNvCxnSpPr/>
            <p:nvPr/>
          </p:nvCxnSpPr>
          <p:spPr>
            <a:xfrm>
              <a:off x="8466264" y="4025237"/>
              <a:ext cx="30036" cy="292763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Прямая со стрелкой 183"/>
            <p:cNvCxnSpPr/>
            <p:nvPr/>
          </p:nvCxnSpPr>
          <p:spPr>
            <a:xfrm flipH="1">
              <a:off x="8318500" y="4025237"/>
              <a:ext cx="147764" cy="229263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Прямая со стрелкой 184"/>
            <p:cNvCxnSpPr/>
            <p:nvPr/>
          </p:nvCxnSpPr>
          <p:spPr>
            <a:xfrm flipH="1">
              <a:off x="7746184" y="4025237"/>
              <a:ext cx="720080" cy="164089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Прямая со стрелкой 185"/>
            <p:cNvCxnSpPr/>
            <p:nvPr/>
          </p:nvCxnSpPr>
          <p:spPr>
            <a:xfrm flipH="1" flipV="1">
              <a:off x="8250240" y="3836411"/>
              <a:ext cx="180020" cy="188826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Прямая со стрелкой 186"/>
            <p:cNvCxnSpPr/>
            <p:nvPr/>
          </p:nvCxnSpPr>
          <p:spPr>
            <a:xfrm flipH="1" flipV="1">
              <a:off x="8178800" y="3975100"/>
              <a:ext cx="287464" cy="50137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8" name="Стрелка вниз 187"/>
          <p:cNvSpPr/>
          <p:nvPr/>
        </p:nvSpPr>
        <p:spPr>
          <a:xfrm rot="16200000">
            <a:off x="1922851" y="3068507"/>
            <a:ext cx="222594" cy="432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940152" y="2189763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определения всех значений </a:t>
            </a:r>
            <a:r>
              <a:rPr lang="en-US" i="1" dirty="0" smtClean="0"/>
              <a:t>f</a:t>
            </a:r>
            <a:r>
              <a:rPr lang="ru-RU" dirty="0" smtClean="0"/>
              <a:t> необходимо более 2</a:t>
            </a:r>
            <a:r>
              <a:rPr lang="en-US" i="1" baseline="30000" dirty="0" smtClean="0"/>
              <a:t>n</a:t>
            </a:r>
            <a:r>
              <a:rPr lang="ru-RU" dirty="0"/>
              <a:t> </a:t>
            </a:r>
            <a:r>
              <a:rPr lang="ru-RU" dirty="0" smtClean="0"/>
              <a:t>измерений – использование квантового компьютера для данной задачи неэффективно.</a:t>
            </a:r>
            <a:endParaRPr lang="ru-RU" dirty="0"/>
          </a:p>
        </p:txBody>
      </p:sp>
      <p:sp>
        <p:nvSpPr>
          <p:cNvPr id="190" name="Стрелка вниз 189"/>
          <p:cNvSpPr/>
          <p:nvPr/>
        </p:nvSpPr>
        <p:spPr>
          <a:xfrm rot="16200000">
            <a:off x="5824334" y="5541432"/>
            <a:ext cx="222594" cy="432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рямоугольник 188"/>
          <p:cNvSpPr/>
          <p:nvPr/>
        </p:nvSpPr>
        <p:spPr>
          <a:xfrm>
            <a:off x="6176310" y="5373216"/>
            <a:ext cx="1708058" cy="7684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Короткий ответ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1" name="Прямоугольник 190"/>
          <p:cNvSpPr/>
          <p:nvPr/>
        </p:nvSpPr>
        <p:spPr>
          <a:xfrm>
            <a:off x="1123966" y="5373216"/>
            <a:ext cx="1708058" cy="7684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Короткий запрос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2" name="Прямоугольник 191"/>
          <p:cNvSpPr/>
          <p:nvPr/>
        </p:nvSpPr>
        <p:spPr>
          <a:xfrm>
            <a:off x="3278495" y="5100273"/>
            <a:ext cx="2441111" cy="14970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Перебор большого количества элементов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3" name="Стрелка вниз 192"/>
          <p:cNvSpPr/>
          <p:nvPr/>
        </p:nvSpPr>
        <p:spPr>
          <a:xfrm rot="16200000">
            <a:off x="2951173" y="5541432"/>
            <a:ext cx="222594" cy="432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949280"/>
            <a:ext cx="864096" cy="61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08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4F1FE-B117-4D1D-A752-0328C60801FA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  <p:sp>
        <p:nvSpPr>
          <p:cNvPr id="66" name="TextBox 65"/>
          <p:cNvSpPr txBox="1"/>
          <p:nvPr/>
        </p:nvSpPr>
        <p:spPr>
          <a:xfrm>
            <a:off x="2571524" y="260648"/>
            <a:ext cx="3852338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7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Примеры задач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 основе квантового преобразования Фурье и оценки фазы:</a:t>
            </a:r>
          </a:p>
          <a:p>
            <a:pPr lvl="1"/>
            <a:r>
              <a:rPr lang="ru-RU" sz="2000" dirty="0" smtClean="0"/>
              <a:t>Факторизация чисел (алгоритм </a:t>
            </a:r>
            <a:r>
              <a:rPr lang="ru-RU" sz="2000" dirty="0" err="1" smtClean="0"/>
              <a:t>Шора</a:t>
            </a:r>
            <a:r>
              <a:rPr lang="ru-RU" sz="2000" dirty="0" smtClean="0"/>
              <a:t>).</a:t>
            </a:r>
          </a:p>
          <a:p>
            <a:pPr lvl="1"/>
            <a:r>
              <a:rPr lang="ru-RU" sz="2000" dirty="0" smtClean="0"/>
              <a:t>Определение порядка элемента группы.</a:t>
            </a:r>
          </a:p>
          <a:p>
            <a:pPr lvl="1"/>
            <a:r>
              <a:rPr lang="ru-RU" sz="2000" dirty="0" smtClean="0"/>
              <a:t>Поиск периода функции.</a:t>
            </a:r>
          </a:p>
          <a:p>
            <a:pPr lvl="1"/>
            <a:r>
              <a:rPr lang="ru-RU" sz="2000" dirty="0" smtClean="0"/>
              <a:t>Задача о скрытой подгруппе и др.</a:t>
            </a:r>
            <a:endParaRPr lang="ru-RU" sz="2000" dirty="0"/>
          </a:p>
          <a:p>
            <a:r>
              <a:rPr lang="ru-RU" sz="2400" dirty="0" smtClean="0"/>
              <a:t>На основе квантового поиска:</a:t>
            </a:r>
          </a:p>
          <a:p>
            <a:pPr lvl="1"/>
            <a:r>
              <a:rPr lang="ru-RU" sz="2000" dirty="0" smtClean="0"/>
              <a:t>Поиск в неструктурированной базе данных (алгоритм </a:t>
            </a:r>
            <a:r>
              <a:rPr lang="ru-RU" sz="2000" dirty="0" err="1" smtClean="0"/>
              <a:t>Гровера</a:t>
            </a:r>
            <a:r>
              <a:rPr lang="ru-RU" sz="2000" dirty="0" smtClean="0"/>
              <a:t>).</a:t>
            </a:r>
          </a:p>
          <a:p>
            <a:pPr lvl="1"/>
            <a:r>
              <a:rPr lang="ru-RU" sz="2000" dirty="0" smtClean="0"/>
              <a:t>Подсчет количества решений (элементов списка, удовлетворяющих условиям поиска).</a:t>
            </a:r>
            <a:endParaRPr lang="ru-RU" sz="2000" dirty="0"/>
          </a:p>
          <a:p>
            <a:r>
              <a:rPr lang="ru-RU" sz="2400" dirty="0" smtClean="0"/>
              <a:t>На основе квантовых блужданий:</a:t>
            </a:r>
          </a:p>
          <a:p>
            <a:pPr lvl="1"/>
            <a:r>
              <a:rPr lang="ru-RU" sz="2000" dirty="0" smtClean="0"/>
              <a:t>Проверка уникальности элементов списка.</a:t>
            </a:r>
          </a:p>
          <a:p>
            <a:pPr lvl="1"/>
            <a:r>
              <a:rPr lang="ru-RU" sz="2000" dirty="0" smtClean="0"/>
              <a:t>Поиск треугольника в графе и др.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0780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4F1FE-B117-4D1D-A752-0328C60801FA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  <p:sp>
        <p:nvSpPr>
          <p:cNvPr id="20" name="TextBox 19"/>
          <p:cNvSpPr txBox="1"/>
          <p:nvPr/>
        </p:nvSpPr>
        <p:spPr>
          <a:xfrm>
            <a:off x="642088" y="404664"/>
            <a:ext cx="7446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cap="all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Квантовая телепортация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12550"/>
            <a:ext cx="8229600" cy="5628818"/>
          </a:xfrm>
          <a:noFill/>
        </p:spPr>
        <p:txBody>
          <a:bodyPr>
            <a:normAutofit/>
          </a:bodyPr>
          <a:lstStyle/>
          <a:p>
            <a:r>
              <a:rPr lang="ru-RU" sz="2400" dirty="0" smtClean="0"/>
              <a:t>Задача передачи неизвестного состояния объекта без передачи самого объекта.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Для классических объектов решается путем измерения и передачи информации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4074622"/>
            <a:ext cx="2772668" cy="15146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4074622"/>
            <a:ext cx="2304255" cy="15146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017525" y="5310855"/>
            <a:ext cx="206377" cy="206377"/>
          </a:xfrm>
          <a:prstGeom prst="ellipse">
            <a:avLst/>
          </a:prstGeom>
          <a:gradFill>
            <a:gsLst>
              <a:gs pos="0">
                <a:srgbClr val="002060"/>
              </a:gs>
              <a:gs pos="100000">
                <a:schemeClr val="accent2">
                  <a:lumMod val="50000"/>
                </a:schemeClr>
              </a:gs>
            </a:gsLst>
            <a:lin ang="81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13" idx="5"/>
            <a:endCxn id="16" idx="1"/>
          </p:cNvCxnSpPr>
          <p:nvPr/>
        </p:nvCxnSpPr>
        <p:spPr>
          <a:xfrm>
            <a:off x="2741577" y="4335374"/>
            <a:ext cx="3306171" cy="1005704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4504896"/>
            <a:ext cx="463057" cy="58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80" y="4513684"/>
            <a:ext cx="41616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43"/>
          <p:cNvSpPr/>
          <p:nvPr/>
        </p:nvSpPr>
        <p:spPr>
          <a:xfrm>
            <a:off x="5316562" y="1916833"/>
            <a:ext cx="1022211" cy="10801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655773" y="1916833"/>
            <a:ext cx="1028159" cy="10801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348235" y="2070989"/>
            <a:ext cx="206377" cy="206377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accent2">
                  <a:lumMod val="5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5423901" y="2092842"/>
            <a:ext cx="206377" cy="206377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5419619" y="2621959"/>
            <a:ext cx="206377" cy="206377"/>
          </a:xfrm>
          <a:prstGeom prst="ellipse">
            <a:avLst/>
          </a:prstGeom>
          <a:gradFill>
            <a:gsLst>
              <a:gs pos="0">
                <a:srgbClr val="002060"/>
              </a:gs>
              <a:gs pos="100000">
                <a:schemeClr val="accent2">
                  <a:lumMod val="50000"/>
                </a:schemeClr>
              </a:gs>
            </a:gsLst>
            <a:lin ang="81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3348235" y="2625450"/>
            <a:ext cx="206377" cy="206377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 стрелкой 49"/>
          <p:cNvCxnSpPr>
            <a:stCxn id="46" idx="5"/>
            <a:endCxn id="48" idx="1"/>
          </p:cNvCxnSpPr>
          <p:nvPr/>
        </p:nvCxnSpPr>
        <p:spPr>
          <a:xfrm>
            <a:off x="3524389" y="2247143"/>
            <a:ext cx="1925453" cy="405039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4772" y="2108589"/>
            <a:ext cx="463057" cy="58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3549" y="2063322"/>
            <a:ext cx="41616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Прямоугольник 52"/>
          <p:cNvSpPr/>
          <p:nvPr/>
        </p:nvSpPr>
        <p:spPr>
          <a:xfrm>
            <a:off x="5004048" y="4653136"/>
            <a:ext cx="1963855" cy="408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Приготовление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Стрелка вниз 53"/>
          <p:cNvSpPr/>
          <p:nvPr/>
        </p:nvSpPr>
        <p:spPr>
          <a:xfrm>
            <a:off x="6057816" y="5107530"/>
            <a:ext cx="121988" cy="193678"/>
          </a:xfrm>
          <a:prstGeom prst="downArrow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1979712" y="4653136"/>
            <a:ext cx="1531807" cy="408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Измерение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Стрелка вниз 55"/>
          <p:cNvSpPr/>
          <p:nvPr/>
        </p:nvSpPr>
        <p:spPr>
          <a:xfrm>
            <a:off x="2601432" y="4387450"/>
            <a:ext cx="121988" cy="193678"/>
          </a:xfrm>
          <a:prstGeom prst="downArrow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565423" y="4159220"/>
            <a:ext cx="206377" cy="206377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accent2">
                  <a:lumMod val="5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низ 58"/>
          <p:cNvSpPr/>
          <p:nvPr/>
        </p:nvSpPr>
        <p:spPr>
          <a:xfrm>
            <a:off x="6057816" y="4387450"/>
            <a:ext cx="121988" cy="193678"/>
          </a:xfrm>
          <a:prstGeom prst="downArrow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021807" y="4181073"/>
            <a:ext cx="206377" cy="206377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низ 61"/>
          <p:cNvSpPr/>
          <p:nvPr/>
        </p:nvSpPr>
        <p:spPr>
          <a:xfrm rot="16200000">
            <a:off x="4168033" y="4111724"/>
            <a:ext cx="222594" cy="14494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859565" y="4427820"/>
            <a:ext cx="9284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0,1,1</a:t>
            </a:r>
            <a:r>
              <a:rPr lang="en-US" dirty="0">
                <a:latin typeface="Arial" pitchFamily="34" charset="0"/>
                <a:cs typeface="Arial" pitchFamily="34" charset="0"/>
              </a:rPr>
              <a:t>…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04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4F1FE-B117-4D1D-A752-0328C60801FA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  <p:sp>
        <p:nvSpPr>
          <p:cNvPr id="66" name="TextBox 65"/>
          <p:cNvSpPr txBox="1"/>
          <p:nvPr/>
        </p:nvSpPr>
        <p:spPr>
          <a:xfrm>
            <a:off x="597433" y="260648"/>
            <a:ext cx="7800533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7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Передача квантового состояния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/>
          </a:bodyPr>
          <a:lstStyle/>
          <a:p>
            <a:r>
              <a:rPr lang="ru-RU" sz="2400" dirty="0"/>
              <a:t>Для одиночного квантового объекта информации, получаемой при измерении, </a:t>
            </a:r>
            <a:r>
              <a:rPr lang="ru-RU" sz="2400" dirty="0" smtClean="0"/>
              <a:t>недостаточно для воспроизведения состояния.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Квантовая телепортация – передача неизвестного состояния без его непосредственного измерения.</a:t>
            </a:r>
            <a:endParaRPr lang="en-US" sz="2400" dirty="0"/>
          </a:p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11700" y="2344331"/>
            <a:ext cx="2772668" cy="18144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51260" y="2329715"/>
            <a:ext cx="2736304" cy="18566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>
            <a:stCxn id="15" idx="5"/>
          </p:cNvCxnSpPr>
          <p:nvPr/>
        </p:nvCxnSpPr>
        <p:spPr>
          <a:xfrm>
            <a:off x="2993245" y="2732034"/>
            <a:ext cx="3244398" cy="1203083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6275" y="2929213"/>
            <a:ext cx="463057" cy="58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3948" y="2910344"/>
            <a:ext cx="41616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255716" y="3049796"/>
            <a:ext cx="1963855" cy="408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Приготовление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309484" y="3504190"/>
            <a:ext cx="121988" cy="193678"/>
          </a:xfrm>
          <a:prstGeom prst="downArrow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231380" y="3049796"/>
            <a:ext cx="1531807" cy="408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Измерение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2853100" y="2784110"/>
            <a:ext cx="121988" cy="193678"/>
          </a:xfrm>
          <a:prstGeom prst="downArrow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817091" y="2555880"/>
            <a:ext cx="206377" cy="206377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accent2">
                  <a:lumMod val="5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309484" y="2784110"/>
            <a:ext cx="121988" cy="193678"/>
          </a:xfrm>
          <a:prstGeom prst="downArrow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273475" y="2577733"/>
            <a:ext cx="206377" cy="206377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4419701" y="2508384"/>
            <a:ext cx="222594" cy="14494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111233" y="2824480"/>
            <a:ext cx="9284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0,1,1</a:t>
            </a:r>
            <a:r>
              <a:rPr lang="en-US" dirty="0">
                <a:latin typeface="Arial" pitchFamily="34" charset="0"/>
                <a:cs typeface="Arial" pitchFamily="34" charset="0"/>
              </a:rPr>
              <a:t>…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5255716" y="3049796"/>
            <a:ext cx="1963855" cy="408441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255716" y="3049796"/>
            <a:ext cx="1963855" cy="408441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/>
          <p:cNvGrpSpPr>
            <a:grpSpLocks noChangeAspect="1"/>
          </p:cNvGrpSpPr>
          <p:nvPr/>
        </p:nvGrpSpPr>
        <p:grpSpPr>
          <a:xfrm>
            <a:off x="1945815" y="3416660"/>
            <a:ext cx="774497" cy="742116"/>
            <a:chOff x="6804248" y="1268760"/>
            <a:chExt cx="1936242" cy="1855290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1550367"/>
              <a:ext cx="1936242" cy="1573683"/>
            </a:xfrm>
            <a:prstGeom prst="rect">
              <a:avLst/>
            </a:prstGeom>
          </p:spPr>
        </p:pic>
        <p:cxnSp>
          <p:nvCxnSpPr>
            <p:cNvPr id="26" name="Прямая со стрелкой 25"/>
            <p:cNvCxnSpPr/>
            <p:nvPr/>
          </p:nvCxnSpPr>
          <p:spPr>
            <a:xfrm flipV="1">
              <a:off x="7812360" y="2127333"/>
              <a:ext cx="0" cy="437571"/>
            </a:xfrm>
            <a:prstGeom prst="straightConnector1">
              <a:avLst/>
            </a:prstGeom>
            <a:ln w="38100">
              <a:solidFill>
                <a:schemeClr val="accent2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35477" y="1268760"/>
              <a:ext cx="904875" cy="95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8" name="Объект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3723070"/>
                </p:ext>
              </p:extLst>
            </p:nvPr>
          </p:nvGraphicFramePr>
          <p:xfrm>
            <a:off x="8028384" y="2318042"/>
            <a:ext cx="330200" cy="455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75" name="Equation" r:id="rId7" imgW="164880" imgH="228600" progId="Equation.DSMT4">
                    <p:embed/>
                  </p:oleObj>
                </mc:Choice>
                <mc:Fallback>
                  <p:oleObj name="Equation" r:id="rId7" imgW="1648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28384" y="2318042"/>
                          <a:ext cx="330200" cy="455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084" y="2344331"/>
            <a:ext cx="774497" cy="62947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174524" y="369786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9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694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4F1FE-B117-4D1D-A752-0328C60801FA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52839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400" dirty="0" smtClean="0"/>
              <a:t>Исходный объект оказывается в одном из базисных состояний, не зависящем от его исходного состояния, – нет нарушения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теоремы о невозможности квантового клонирования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До получения информации о результате измерения состояние конечного объекта (в среднем) не содержит информации о передаваемом неизвестном состоянии – нет нарушения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принципа причинности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219605" y="1275607"/>
            <a:ext cx="9284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0,1,1</a:t>
            </a:r>
            <a:r>
              <a:rPr lang="en-US" dirty="0">
                <a:latin typeface="Arial" pitchFamily="34" charset="0"/>
                <a:cs typeface="Arial" pitchFamily="34" charset="0"/>
              </a:rPr>
              <a:t>…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614789" y="260648"/>
            <a:ext cx="2917652" cy="25383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39552" y="260648"/>
            <a:ext cx="3240360" cy="25383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600825" y="514768"/>
            <a:ext cx="206377" cy="2063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62036" y="514768"/>
            <a:ext cx="206377" cy="2063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>
            <a:stCxn id="34" idx="6"/>
            <a:endCxn id="35" idx="2"/>
          </p:cNvCxnSpPr>
          <p:nvPr/>
        </p:nvCxnSpPr>
        <p:spPr>
          <a:xfrm>
            <a:off x="2807202" y="617957"/>
            <a:ext cx="395483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2278229" y="518260"/>
            <a:ext cx="206377" cy="206377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accent2">
                  <a:lumMod val="5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107392" y="413957"/>
            <a:ext cx="952440" cy="40324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637431" y="2492896"/>
            <a:ext cx="206377" cy="206377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6731160" y="2492896"/>
            <a:ext cx="206377" cy="206377"/>
          </a:xfrm>
          <a:prstGeom prst="ellipse">
            <a:avLst/>
          </a:prstGeom>
          <a:gradFill>
            <a:gsLst>
              <a:gs pos="0">
                <a:srgbClr val="002060"/>
              </a:gs>
              <a:gs pos="100000">
                <a:schemeClr val="accent2">
                  <a:lumMod val="50000"/>
                </a:schemeClr>
              </a:gs>
            </a:gsLst>
            <a:lin ang="81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314835" y="2496387"/>
            <a:ext cx="206377" cy="206377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 стрелкой 41"/>
          <p:cNvCxnSpPr>
            <a:stCxn id="37" idx="5"/>
            <a:endCxn id="40" idx="1"/>
          </p:cNvCxnSpPr>
          <p:nvPr/>
        </p:nvCxnSpPr>
        <p:spPr>
          <a:xfrm>
            <a:off x="2454383" y="694414"/>
            <a:ext cx="4307000" cy="1828705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275607"/>
            <a:ext cx="463057" cy="58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3882" y="577402"/>
            <a:ext cx="41616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3788756" y="260648"/>
            <a:ext cx="1826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Перепутанное состояние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493083" y="1124744"/>
            <a:ext cx="2064700" cy="1056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Измерение </a:t>
            </a:r>
            <a:r>
              <a:rPr lang="ru-RU" dirty="0" err="1" smtClean="0">
                <a:solidFill>
                  <a:schemeClr val="tx1"/>
                </a:solidFill>
              </a:rPr>
              <a:t>двухчастичного</a:t>
            </a:r>
            <a:r>
              <a:rPr lang="ru-RU" dirty="0" smtClean="0">
                <a:solidFill>
                  <a:schemeClr val="tx1"/>
                </a:solidFill>
              </a:rPr>
              <a:t> состояния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Стрелка вниз 45"/>
          <p:cNvSpPr/>
          <p:nvPr/>
        </p:nvSpPr>
        <p:spPr>
          <a:xfrm>
            <a:off x="2518527" y="861201"/>
            <a:ext cx="121988" cy="193678"/>
          </a:xfrm>
          <a:prstGeom prst="downArrow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>
            <a:off x="2522618" y="2227210"/>
            <a:ext cx="121988" cy="193678"/>
          </a:xfrm>
          <a:prstGeom prst="downArrow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4584067" y="577596"/>
            <a:ext cx="222595" cy="22132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801998" y="1148902"/>
            <a:ext cx="2064700" cy="1056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Унитарное преобразование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Стрелка вниз 48"/>
          <p:cNvSpPr/>
          <p:nvPr/>
        </p:nvSpPr>
        <p:spPr>
          <a:xfrm>
            <a:off x="6773354" y="2237190"/>
            <a:ext cx="121988" cy="193678"/>
          </a:xfrm>
          <a:prstGeom prst="downArrow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низ 49"/>
          <p:cNvSpPr/>
          <p:nvPr/>
        </p:nvSpPr>
        <p:spPr>
          <a:xfrm>
            <a:off x="6816970" y="761642"/>
            <a:ext cx="121988" cy="324000"/>
          </a:xfrm>
          <a:prstGeom prst="downArrow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95937" y="1773937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Результат измерения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59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19" grpId="0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30" grpId="0"/>
      <p:bldP spid="45" grpId="0" animBg="1"/>
      <p:bldP spid="46" grpId="0" animBg="1"/>
      <p:bldP spid="47" grpId="0" animBg="1"/>
      <p:bldP spid="18" grpId="0" animBg="1"/>
      <p:bldP spid="48" grpId="0" animBg="1"/>
      <p:bldP spid="49" grpId="0" animBg="1"/>
      <p:bldP spid="50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4F1FE-B117-4D1D-A752-0328C60801FA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  <p:sp>
        <p:nvSpPr>
          <p:cNvPr id="20" name="TextBox 19"/>
          <p:cNvSpPr txBox="1"/>
          <p:nvPr/>
        </p:nvSpPr>
        <p:spPr>
          <a:xfrm>
            <a:off x="653145" y="404664"/>
            <a:ext cx="64203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cap="all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Содержание доклада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68052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ru-RU" dirty="0" smtClean="0"/>
              <a:t>Различие классического и квантового описания объектов.</a:t>
            </a:r>
          </a:p>
          <a:p>
            <a:pPr>
              <a:lnSpc>
                <a:spcPct val="130000"/>
              </a:lnSpc>
            </a:pPr>
            <a:r>
              <a:rPr lang="ru-RU" dirty="0" smtClean="0"/>
              <a:t>Квантовая информатика.</a:t>
            </a:r>
            <a:endParaRPr lang="en-US" dirty="0" smtClean="0"/>
          </a:p>
          <a:p>
            <a:pPr lvl="1">
              <a:lnSpc>
                <a:spcPct val="130000"/>
              </a:lnSpc>
            </a:pPr>
            <a:r>
              <a:rPr lang="ru-RU" dirty="0" smtClean="0"/>
              <a:t>Квантовая криптография.</a:t>
            </a:r>
          </a:p>
          <a:p>
            <a:pPr lvl="1">
              <a:lnSpc>
                <a:spcPct val="130000"/>
              </a:lnSpc>
            </a:pPr>
            <a:r>
              <a:rPr lang="ru-RU" dirty="0" smtClean="0"/>
              <a:t>Квантовые компьютеры.</a:t>
            </a:r>
          </a:p>
          <a:p>
            <a:pPr lvl="1">
              <a:lnSpc>
                <a:spcPct val="130000"/>
              </a:lnSpc>
            </a:pPr>
            <a:r>
              <a:rPr lang="ru-RU" dirty="0" smtClean="0"/>
              <a:t>Квантовая телепортация.</a:t>
            </a:r>
            <a:endParaRPr lang="en-US" dirty="0" smtClean="0"/>
          </a:p>
          <a:p>
            <a:pPr>
              <a:lnSpc>
                <a:spcPct val="130000"/>
              </a:lnSpc>
            </a:pPr>
            <a:r>
              <a:rPr lang="ru-RU" dirty="0" smtClean="0"/>
              <a:t>Практические реализации.</a:t>
            </a:r>
          </a:p>
          <a:p>
            <a:pPr>
              <a:lnSpc>
                <a:spcPct val="130000"/>
              </a:lnSpc>
            </a:pPr>
            <a:r>
              <a:rPr lang="ru-RU" dirty="0" smtClean="0"/>
              <a:t>Направления исследований </a:t>
            </a:r>
            <a:r>
              <a:rPr lang="ru-RU" dirty="0" smtClean="0"/>
              <a:t>ЦКОКИ ИФ </a:t>
            </a:r>
            <a:r>
              <a:rPr lang="ru-RU" dirty="0" smtClean="0"/>
              <a:t>НАНБ.</a:t>
            </a:r>
          </a:p>
        </p:txBody>
      </p:sp>
    </p:spTree>
    <p:extLst>
      <p:ext uri="{BB962C8B-B14F-4D97-AF65-F5344CB8AC3E}">
        <p14:creationId xmlns:p14="http://schemas.microsoft.com/office/powerpoint/2010/main" val="91736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4F1FE-B117-4D1D-A752-0328C60801FA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782763"/>
            <a:ext cx="5951004" cy="415471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Квантовая криптография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Квантовые компьютеры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Квантовая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телепортация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63979" y="404664"/>
            <a:ext cx="7736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cap="all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Практические реализации</a:t>
            </a:r>
            <a:endParaRPr lang="ru-RU" dirty="0"/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316" y="2132856"/>
            <a:ext cx="4196741" cy="105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90676"/>
            <a:ext cx="4581410" cy="189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843" y="3390572"/>
            <a:ext cx="3379686" cy="126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82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899248"/>
          </a:xfrm>
        </p:spPr>
        <p:txBody>
          <a:bodyPr/>
          <a:lstStyle/>
          <a:p>
            <a:r>
              <a:rPr lang="en-US" dirty="0" smtClean="0"/>
              <a:t>BB84 </a:t>
            </a:r>
            <a:r>
              <a:rPr lang="ru-RU" dirty="0" smtClean="0"/>
              <a:t>с поляризационным кодированием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en-US" dirty="0" smtClean="0"/>
              <a:t>BB84</a:t>
            </a:r>
            <a:r>
              <a:rPr lang="ru-RU" dirty="0" smtClean="0"/>
              <a:t> с фазовым кодированием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4F1FE-B117-4D1D-A752-0328C60801FA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  <p:sp>
        <p:nvSpPr>
          <p:cNvPr id="20" name="TextBox 19"/>
          <p:cNvSpPr txBox="1"/>
          <p:nvPr/>
        </p:nvSpPr>
        <p:spPr>
          <a:xfrm>
            <a:off x="535505" y="404664"/>
            <a:ext cx="7393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cap="all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Квантовая криптография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383883" cy="213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461" y="4437112"/>
            <a:ext cx="6527899" cy="163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6453336"/>
            <a:ext cx="862531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[Encyclopedia of Complexity and Systems Science</a:t>
            </a:r>
            <a:r>
              <a:rPr lang="en-US" sz="1400" dirty="0" smtClean="0"/>
              <a:t>, Volume </a:t>
            </a:r>
            <a:r>
              <a:rPr lang="en-US" sz="1400" dirty="0"/>
              <a:t>8, pages 7265-7289, Springer New York, </a:t>
            </a:r>
            <a:r>
              <a:rPr lang="en-US" sz="1400" dirty="0" smtClean="0"/>
              <a:t>2009]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63141" y="345542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LD: Laser Diode; CWP: </a:t>
            </a:r>
            <a:r>
              <a:rPr lang="en-US" sz="1400" dirty="0" smtClean="0"/>
              <a:t>Compensating Wave </a:t>
            </a:r>
            <a:r>
              <a:rPr lang="en-US" sz="1400" dirty="0"/>
              <a:t>Plate; HWP: Half Wave Plate; PBS: Polarizing Beam Splitter; SPD: Single Photon Detector</a:t>
            </a:r>
            <a:endParaRPr lang="ru-RU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2075309" y="6073551"/>
            <a:ext cx="595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PM: Phase Modulator; BS: Beam Splitter; SPD: Single Photon Detector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3489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4F1FE-B117-4D1D-A752-0328C60801FA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  <p:sp>
        <p:nvSpPr>
          <p:cNvPr id="66" name="TextBox 65"/>
          <p:cNvSpPr txBox="1"/>
          <p:nvPr/>
        </p:nvSpPr>
        <p:spPr>
          <a:xfrm>
            <a:off x="199093" y="260648"/>
            <a:ext cx="859722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7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Методы с двусторонней передачей</a:t>
            </a:r>
          </a:p>
          <a:p>
            <a:pPr algn="ctr"/>
            <a:r>
              <a:rPr lang="ru-RU" sz="37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сигнала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</p:spPr>
        <p:txBody>
          <a:bodyPr>
            <a:normAutofit/>
          </a:bodyPr>
          <a:lstStyle/>
          <a:p>
            <a:r>
              <a:rPr lang="ru-RU" dirty="0" smtClean="0"/>
              <a:t>Схема </a:t>
            </a:r>
            <a:r>
              <a:rPr lang="en-US" dirty="0"/>
              <a:t>Plug &amp; </a:t>
            </a:r>
            <a:r>
              <a:rPr lang="en-US" dirty="0" smtClean="0"/>
              <a:t>Play</a:t>
            </a:r>
            <a:r>
              <a:rPr lang="ru-RU" dirty="0" smtClean="0"/>
              <a:t> с фазовым кодированием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Фазовое кодирование на основе интерферометра </a:t>
            </a:r>
            <a:r>
              <a:rPr lang="ru-RU" dirty="0" err="1" smtClean="0"/>
              <a:t>Саньяка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420" y="2132856"/>
            <a:ext cx="54623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681" y="4773213"/>
            <a:ext cx="5106112" cy="170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63141" y="345542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FM: Faraday </a:t>
            </a:r>
            <a:r>
              <a:rPr lang="en-US" sz="1400" dirty="0" smtClean="0"/>
              <a:t>Mirror,</a:t>
            </a:r>
            <a:r>
              <a:rPr lang="ru-RU" sz="1400" dirty="0" smtClean="0"/>
              <a:t> </a:t>
            </a:r>
            <a:r>
              <a:rPr lang="en-US" sz="1400" dirty="0" smtClean="0"/>
              <a:t>PM</a:t>
            </a:r>
            <a:r>
              <a:rPr lang="en-US" sz="1400" dirty="0"/>
              <a:t>: Phase Modulator; BS: Beam Splitter; PBS: Polarizing Beam Splitter; </a:t>
            </a:r>
            <a:endParaRPr lang="ru-RU" sz="1400" dirty="0" smtClean="0"/>
          </a:p>
          <a:p>
            <a:pPr algn="ctr"/>
            <a:r>
              <a:rPr lang="en-US" sz="1400" dirty="0" smtClean="0"/>
              <a:t>C</a:t>
            </a:r>
            <a:r>
              <a:rPr lang="en-US" sz="1400" dirty="0"/>
              <a:t>: Circulator; SPD: Single </a:t>
            </a:r>
            <a:r>
              <a:rPr lang="en-US" sz="1400" dirty="0" smtClean="0"/>
              <a:t>Photon</a:t>
            </a:r>
            <a:r>
              <a:rPr lang="ru-RU" sz="1400" dirty="0" smtClean="0"/>
              <a:t> </a:t>
            </a:r>
            <a:r>
              <a:rPr lang="en-US" sz="1400" dirty="0" smtClean="0"/>
              <a:t>Detector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205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4F1FE-B117-4D1D-A752-0328C60801FA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  <p:sp>
        <p:nvSpPr>
          <p:cNvPr id="66" name="TextBox 65"/>
          <p:cNvSpPr txBox="1"/>
          <p:nvPr/>
        </p:nvSpPr>
        <p:spPr>
          <a:xfrm>
            <a:off x="902012" y="260648"/>
            <a:ext cx="719139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7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Метод на основе временного</a:t>
            </a:r>
          </a:p>
          <a:p>
            <a:pPr algn="ctr"/>
            <a:r>
              <a:rPr lang="ru-RU" sz="37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кодирования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143669" y="5065464"/>
            <a:ext cx="88928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1 — компьютер </a:t>
            </a:r>
            <a:r>
              <a:rPr lang="ru-RU" sz="1400" dirty="0" smtClean="0"/>
              <a:t>Алисы; 2 </a:t>
            </a:r>
            <a:r>
              <a:rPr lang="ru-RU" sz="1400" dirty="0"/>
              <a:t>–– лазерный источник импульсного излучения; 3 –– аттенюатор оптического излучения; 4 </a:t>
            </a:r>
            <a:r>
              <a:rPr lang="ru-RU" sz="1400" dirty="0" smtClean="0"/>
              <a:t>–– расширитель </a:t>
            </a:r>
            <a:r>
              <a:rPr lang="ru-RU" sz="1400" dirty="0"/>
              <a:t>пучка; 5 –– квантовый канал (атмосфера); 6 — телескоп; 7, 9 — делители пучка; 8 </a:t>
            </a:r>
            <a:r>
              <a:rPr lang="ru-RU" sz="1400" dirty="0" smtClean="0"/>
              <a:t>— разбалансированный </a:t>
            </a:r>
            <a:r>
              <a:rPr lang="ru-RU" sz="1400" dirty="0"/>
              <a:t>интерферометр Маха-</a:t>
            </a:r>
            <a:r>
              <a:rPr lang="ru-RU" sz="1400" dirty="0" err="1"/>
              <a:t>Цандера</a:t>
            </a:r>
            <a:r>
              <a:rPr lang="ru-RU" sz="1400" dirty="0"/>
              <a:t>; 10 — детектор одиночных фотонов (Д0 </a:t>
            </a:r>
            <a:r>
              <a:rPr lang="ru-RU" sz="1400" dirty="0" smtClean="0"/>
              <a:t>— сигнальный</a:t>
            </a:r>
            <a:r>
              <a:rPr lang="ru-RU" sz="1400" dirty="0"/>
              <a:t>, Д1 и Д2 — контрольные); 11 — измеритель временных интервалов; 12 — </a:t>
            </a:r>
            <a:r>
              <a:rPr lang="ru-RU" sz="1400" dirty="0" smtClean="0"/>
              <a:t>компьютер Боба</a:t>
            </a:r>
            <a:r>
              <a:rPr lang="ru-RU" sz="1400" dirty="0"/>
              <a:t>; 13 — классический канал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407" y="2089001"/>
            <a:ext cx="591502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 rot="1928024">
            <a:off x="6106056" y="2120602"/>
            <a:ext cx="2592288" cy="17000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151709" y="1264760"/>
            <a:ext cx="180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Блок контроля когерентности</a:t>
            </a:r>
          </a:p>
        </p:txBody>
      </p:sp>
      <p:sp>
        <p:nvSpPr>
          <p:cNvPr id="7" name="Овал 6"/>
          <p:cNvSpPr/>
          <p:nvPr/>
        </p:nvSpPr>
        <p:spPr>
          <a:xfrm>
            <a:off x="5862960" y="3356992"/>
            <a:ext cx="930919" cy="991248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311405" y="3529450"/>
            <a:ext cx="150988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Сигнальный детектор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1952267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Прямоугольные когерентные импульсы</a:t>
            </a:r>
            <a:endParaRPr lang="ru-RU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9" y="3126187"/>
            <a:ext cx="21240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6843" y="6283730"/>
            <a:ext cx="8181727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[</a:t>
            </a:r>
            <a:r>
              <a:rPr lang="ru-RU" sz="1400" dirty="0" smtClean="0"/>
              <a:t>Д</a:t>
            </a:r>
            <a:r>
              <a:rPr lang="ru-RU" sz="1400" dirty="0"/>
              <a:t>. Б. Хорошко, Д. И. </a:t>
            </a:r>
            <a:r>
              <a:rPr lang="ru-RU" sz="1400" dirty="0" err="1"/>
              <a:t>Пустоход</a:t>
            </a:r>
            <a:r>
              <a:rPr lang="ru-RU" sz="1400" dirty="0"/>
              <a:t>, С. Я. </a:t>
            </a:r>
            <a:r>
              <a:rPr lang="ru-RU" sz="1400" dirty="0" err="1" smtClean="0"/>
              <a:t>Килин</a:t>
            </a:r>
            <a:r>
              <a:rPr lang="ru-RU" sz="1400" dirty="0" smtClean="0"/>
              <a:t>. </a:t>
            </a:r>
            <a:r>
              <a:rPr lang="ru-RU" sz="1400" dirty="0"/>
              <a:t>Оптика и </a:t>
            </a:r>
            <a:r>
              <a:rPr lang="ru-RU" sz="1400" dirty="0" smtClean="0"/>
              <a:t>спектроскопия, Т</a:t>
            </a:r>
            <a:r>
              <a:rPr lang="ru-RU" sz="1400" dirty="0"/>
              <a:t>. </a:t>
            </a:r>
            <a:r>
              <a:rPr lang="ru-RU" sz="1400" dirty="0" smtClean="0"/>
              <a:t>112, </a:t>
            </a:r>
            <a:r>
              <a:rPr lang="ru-RU" sz="1400" dirty="0"/>
              <a:t>C. </a:t>
            </a:r>
            <a:r>
              <a:rPr lang="ru-RU" sz="1400" dirty="0" smtClean="0"/>
              <a:t>373–380 (2012).</a:t>
            </a:r>
            <a:r>
              <a:rPr lang="en-US" sz="1400" dirty="0" smtClean="0"/>
              <a:t>]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3432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  <p:bldP spid="8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439248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Масштабируемость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/>
              <a:t>(экспоненциальный рост пространства состояний без экспоненциального роста требуемых ресурсов).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Универсальная логика </a:t>
            </a:r>
            <a:r>
              <a:rPr lang="ru-RU" sz="2400" dirty="0" smtClean="0"/>
              <a:t>(возможность осуществления базисного набора квантовых операций).</a:t>
            </a:r>
          </a:p>
          <a:p>
            <a:r>
              <a:rPr lang="ru-RU" sz="2400" dirty="0" smtClean="0"/>
              <a:t>Возможность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квантовой коррекции ошибок</a:t>
            </a:r>
            <a:r>
              <a:rPr lang="ru-RU" sz="2400" dirty="0" smtClean="0"/>
              <a:t>.</a:t>
            </a:r>
          </a:p>
          <a:p>
            <a:endParaRPr lang="ru-RU" sz="1200" dirty="0" smtClean="0"/>
          </a:p>
          <a:p>
            <a:pPr marL="109728" indent="0" algn="ctr">
              <a:buNone/>
            </a:pPr>
            <a:r>
              <a:rPr lang="ru-RU" sz="2400" i="1" dirty="0" smtClean="0"/>
              <a:t>Необходимы одновременно возможность сильного воздействия на систему для быстрого контроля и достаточная изоляция от окружающей среды. </a:t>
            </a:r>
            <a:endParaRPr lang="ru-RU" sz="2400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4F1FE-B117-4D1D-A752-0328C60801FA}" type="slidenum">
              <a:rPr lang="en-US" altLang="ja-JP" smtClean="0"/>
              <a:pPr>
                <a:defRPr/>
              </a:pPr>
              <a:t>24</a:t>
            </a:fld>
            <a:endParaRPr lang="en-US" altLang="ja-JP"/>
          </a:p>
        </p:txBody>
      </p:sp>
      <p:sp>
        <p:nvSpPr>
          <p:cNvPr id="20" name="TextBox 19"/>
          <p:cNvSpPr txBox="1"/>
          <p:nvPr/>
        </p:nvSpPr>
        <p:spPr>
          <a:xfrm>
            <a:off x="731874" y="404664"/>
            <a:ext cx="7000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cap="all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Квантовые компьютеры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54192" y="6433591"/>
            <a:ext cx="4588436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[T. D. </a:t>
            </a:r>
            <a:r>
              <a:rPr lang="en-US" sz="1400" dirty="0" smtClean="0"/>
              <a:t>Ladd, </a:t>
            </a:r>
            <a:r>
              <a:rPr lang="en-US" sz="1400" dirty="0"/>
              <a:t>F. </a:t>
            </a:r>
            <a:r>
              <a:rPr lang="en-US" sz="1400" dirty="0" err="1" smtClean="0"/>
              <a:t>Jelezko</a:t>
            </a:r>
            <a:r>
              <a:rPr lang="en-US" sz="1400" dirty="0"/>
              <a:t>, et.al., Nature </a:t>
            </a:r>
            <a:r>
              <a:rPr lang="en-US" sz="1400" b="1" dirty="0"/>
              <a:t>464</a:t>
            </a:r>
            <a:r>
              <a:rPr lang="en-US" sz="1400" dirty="0"/>
              <a:t>, 45-53 </a:t>
            </a:r>
            <a:r>
              <a:rPr lang="en-US" sz="1400" dirty="0" smtClean="0"/>
              <a:t>(2010</a:t>
            </a:r>
            <a:r>
              <a:rPr lang="en-US" sz="1400" dirty="0"/>
              <a:t>)]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010722" y="1124744"/>
            <a:ext cx="2973892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7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Требования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4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4F1FE-B117-4D1D-A752-0328C60801FA}" type="slidenum">
              <a:rPr lang="en-US" altLang="ja-JP" smtClean="0"/>
              <a:pPr>
                <a:defRPr/>
              </a:pPr>
              <a:t>25</a:t>
            </a:fld>
            <a:endParaRPr lang="en-US" altLang="ja-JP"/>
          </a:p>
        </p:txBody>
      </p:sp>
      <p:sp>
        <p:nvSpPr>
          <p:cNvPr id="66" name="TextBox 65"/>
          <p:cNvSpPr txBox="1"/>
          <p:nvPr/>
        </p:nvSpPr>
        <p:spPr>
          <a:xfrm>
            <a:off x="1290743" y="260648"/>
            <a:ext cx="6413935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7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Практические реализации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Knill</a:t>
            </a:r>
            <a:r>
              <a:rPr lang="en-US" dirty="0" smtClean="0"/>
              <a:t>–</a:t>
            </a:r>
            <a:r>
              <a:rPr lang="en-US" dirty="0" err="1" smtClean="0"/>
              <a:t>Laflamme</a:t>
            </a:r>
            <a:r>
              <a:rPr lang="en-US" dirty="0" smtClean="0"/>
              <a:t>–Milburn: </a:t>
            </a:r>
            <a:r>
              <a:rPr lang="ru-RU" dirty="0" smtClean="0"/>
              <a:t>подход на основе источников и детекторов одиночных фотонов и линейной оптики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Одиночные атомы (ионы) в ловушках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3635896" cy="135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1960" y="4725144"/>
            <a:ext cx="47823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dirty="0" smtClean="0"/>
              <a:t> большие времена когерентности (</a:t>
            </a:r>
            <a:r>
              <a:rPr lang="en-US" dirty="0" smtClean="0"/>
              <a:t>~1</a:t>
            </a:r>
            <a:r>
              <a:rPr lang="ru-RU" dirty="0" smtClean="0"/>
              <a:t>0 </a:t>
            </a:r>
            <a:r>
              <a:rPr lang="en-US" dirty="0" smtClean="0"/>
              <a:t>c)</a:t>
            </a:r>
            <a:r>
              <a:rPr lang="ru-RU" dirty="0" smtClean="0"/>
              <a:t>;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dirty="0" smtClean="0"/>
              <a:t> сложности масштабирования (до 8-10 атомов на данный момент; возможно применение гибридных фотонных интерфейсов)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65104"/>
            <a:ext cx="2508895" cy="234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64088" y="2816061"/>
            <a:ext cx="36302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dirty="0" smtClean="0"/>
              <a:t> масштабирование;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dirty="0" smtClean="0"/>
              <a:t>малые времена когерентности</a:t>
            </a:r>
          </a:p>
          <a:p>
            <a:r>
              <a:rPr lang="ru-RU" dirty="0" smtClean="0"/>
              <a:t>(</a:t>
            </a:r>
            <a:r>
              <a:rPr lang="en-US" dirty="0" smtClean="0"/>
              <a:t>~0.1</a:t>
            </a:r>
            <a:r>
              <a:rPr lang="ru-RU" dirty="0" smtClean="0"/>
              <a:t> </a:t>
            </a:r>
            <a:r>
              <a:rPr lang="ru-RU" dirty="0" err="1" smtClean="0"/>
              <a:t>мс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233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4F1FE-B117-4D1D-A752-0328C60801FA}" type="slidenum">
              <a:rPr lang="en-US" altLang="ja-JP" smtClean="0"/>
              <a:pPr>
                <a:defRPr/>
              </a:pPr>
              <a:t>26</a:t>
            </a:fld>
            <a:endParaRPr lang="en-US" altLang="ja-JP"/>
          </a:p>
        </p:txBody>
      </p:sp>
      <p:sp>
        <p:nvSpPr>
          <p:cNvPr id="66" name="TextBox 65"/>
          <p:cNvSpPr txBox="1"/>
          <p:nvPr/>
        </p:nvSpPr>
        <p:spPr>
          <a:xfrm>
            <a:off x="1290743" y="260648"/>
            <a:ext cx="6413935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7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Практические реализации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dirty="0" smtClean="0"/>
              <a:t>ЯМР для молекул в растворах</a:t>
            </a:r>
          </a:p>
          <a:p>
            <a:endParaRPr lang="ru-RU" dirty="0"/>
          </a:p>
          <a:p>
            <a:endParaRPr lang="ru-RU" sz="2000" dirty="0" smtClean="0"/>
          </a:p>
          <a:p>
            <a:r>
              <a:rPr lang="ru-RU" dirty="0" smtClean="0"/>
              <a:t>Квантовые точки и примесные центры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3200" dirty="0"/>
          </a:p>
          <a:p>
            <a:r>
              <a:rPr lang="ru-RU" dirty="0" smtClean="0"/>
              <a:t>Сверхпроводящие </a:t>
            </a:r>
            <a:r>
              <a:rPr lang="ru-RU" dirty="0" err="1" smtClean="0"/>
              <a:t>кубиты</a:t>
            </a: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763688" y="4615968"/>
            <a:ext cx="6048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dirty="0" smtClean="0"/>
              <a:t> небольшие времена когерентности (от 2 м</a:t>
            </a:r>
            <a:r>
              <a:rPr lang="en-US" dirty="0" smtClean="0"/>
              <a:t>c</a:t>
            </a:r>
            <a:r>
              <a:rPr lang="ru-RU" dirty="0" smtClean="0"/>
              <a:t> до 1 с</a:t>
            </a:r>
            <a:r>
              <a:rPr lang="en-US" dirty="0" smtClean="0"/>
              <a:t>)</a:t>
            </a:r>
            <a:r>
              <a:rPr lang="ru-RU" dirty="0" smtClean="0"/>
              <a:t>;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dirty="0" smtClean="0"/>
              <a:t> ограниченный радиус взаимодействия (возможно применение гибридных фотонных интерфейсов);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dirty="0" smtClean="0"/>
              <a:t> стабильность и возможность интеграции в твердотельные вычислительные модули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7664" y="1412776"/>
            <a:ext cx="6336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dirty="0" smtClean="0"/>
              <a:t> большие времена когерентности (</a:t>
            </a:r>
            <a:r>
              <a:rPr lang="en-US" dirty="0" smtClean="0"/>
              <a:t>~1</a:t>
            </a:r>
            <a:r>
              <a:rPr lang="ru-RU" dirty="0" smtClean="0"/>
              <a:t> </a:t>
            </a:r>
            <a:r>
              <a:rPr lang="en-US" dirty="0" smtClean="0"/>
              <a:t>c)</a:t>
            </a:r>
            <a:r>
              <a:rPr lang="ru-RU" dirty="0" smtClean="0"/>
              <a:t>;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dirty="0" smtClean="0"/>
              <a:t> сложности масштабирования (до 12 ядерных спинов)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dirty="0" smtClean="0"/>
              <a:t> низкая скорость инициализации и измерения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36" y="2780928"/>
            <a:ext cx="78962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75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4F1FE-B117-4D1D-A752-0328C60801FA}" type="slidenum">
              <a:rPr lang="en-US" altLang="ja-JP" smtClean="0"/>
              <a:pPr>
                <a:defRPr/>
              </a:pPr>
              <a:t>27</a:t>
            </a:fld>
            <a:endParaRPr lang="en-US" altLang="ja-JP"/>
          </a:p>
        </p:txBody>
      </p:sp>
      <p:sp>
        <p:nvSpPr>
          <p:cNvPr id="20" name="TextBox 19"/>
          <p:cNvSpPr txBox="1"/>
          <p:nvPr/>
        </p:nvSpPr>
        <p:spPr>
          <a:xfrm>
            <a:off x="509060" y="404664"/>
            <a:ext cx="7446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cap="all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Квантовая телепортация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6433591"/>
            <a:ext cx="5531707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[X.S. Ma, Th. Herb, A. </a:t>
            </a:r>
            <a:r>
              <a:rPr lang="en-US" sz="1400" dirty="0" err="1" smtClean="0"/>
              <a:t>Zeilinger</a:t>
            </a:r>
            <a:r>
              <a:rPr lang="en-US" sz="1400" dirty="0" smtClean="0"/>
              <a:t>, </a:t>
            </a:r>
            <a:r>
              <a:rPr lang="en-US" sz="1400" dirty="0"/>
              <a:t>et.al., Nature </a:t>
            </a:r>
            <a:r>
              <a:rPr lang="en-US" sz="1400" b="1" dirty="0" smtClean="0"/>
              <a:t>489</a:t>
            </a:r>
            <a:r>
              <a:rPr lang="en-US" sz="1400" dirty="0"/>
              <a:t>, 269–273 </a:t>
            </a:r>
            <a:r>
              <a:rPr lang="en-US" sz="1400" dirty="0" smtClean="0"/>
              <a:t>(201</a:t>
            </a:r>
            <a:r>
              <a:rPr lang="ru-RU" sz="1400" dirty="0" smtClean="0"/>
              <a:t>2</a:t>
            </a:r>
            <a:r>
              <a:rPr lang="en-US" sz="1400" dirty="0" smtClean="0"/>
              <a:t>)]</a:t>
            </a:r>
            <a:endParaRPr lang="ru-RU" sz="1400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796" y="790153"/>
            <a:ext cx="6362700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513" y="3719934"/>
            <a:ext cx="2594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BSM – Bell-state measurement –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измерение в базисе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белловских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состояний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13" y="4872062"/>
            <a:ext cx="2594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EPR – Einstein-</a:t>
            </a:r>
            <a:r>
              <a:rPr lang="en-US" sz="1600" dirty="0" err="1" smtClean="0">
                <a:solidFill>
                  <a:schemeClr val="accent4">
                    <a:lumMod val="50000"/>
                  </a:schemeClr>
                </a:solidFill>
              </a:rPr>
              <a:t>Podolsky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-Rosen source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–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источник пар фотонов в перепутанном состоянии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13" y="2567806"/>
            <a:ext cx="2594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HSP – heralded single-photon source –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источник одиночных фотонов с объявлением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1220559"/>
            <a:ext cx="2782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эксперимента, проведенного группой проф.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Цайлингера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Канарских островах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202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4F1FE-B117-4D1D-A752-0328C60801FA}" type="slidenum">
              <a:rPr lang="en-US" altLang="ja-JP" smtClean="0"/>
              <a:pPr>
                <a:defRPr/>
              </a:pPr>
              <a:t>28</a:t>
            </a:fld>
            <a:endParaRPr lang="en-US" altLang="ja-JP"/>
          </a:p>
        </p:txBody>
      </p:sp>
      <p:sp>
        <p:nvSpPr>
          <p:cNvPr id="66" name="TextBox 65"/>
          <p:cNvSpPr txBox="1"/>
          <p:nvPr/>
        </p:nvSpPr>
        <p:spPr>
          <a:xfrm>
            <a:off x="442761" y="260648"/>
            <a:ext cx="810991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7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Результаты эксперимента группы</a:t>
            </a:r>
          </a:p>
          <a:p>
            <a:pPr algn="ctr"/>
            <a:r>
              <a:rPr lang="ru-RU" sz="3700" b="1" dirty="0" err="1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Цайлингера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4636512" cy="367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57896"/>
            <a:ext cx="2636520" cy="211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212" y="3861048"/>
            <a:ext cx="2598420" cy="211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6023029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Практическая реализация квантовой телепортации на расстояние 143 км.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08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728103"/>
            <a:ext cx="8229600" cy="4725233"/>
          </a:xfrm>
        </p:spPr>
        <p:txBody>
          <a:bodyPr/>
          <a:lstStyle/>
          <a:p>
            <a:r>
              <a:rPr lang="ru-RU" dirty="0" smtClean="0"/>
              <a:t>Квантовая криптография на временном кодировании.</a:t>
            </a:r>
          </a:p>
          <a:p>
            <a:r>
              <a:rPr lang="en-US" dirty="0" smtClean="0"/>
              <a:t>NV</a:t>
            </a:r>
            <a:r>
              <a:rPr lang="ru-RU" dirty="0" smtClean="0"/>
              <a:t>-центры в алмазе для квантовой обработки информации.</a:t>
            </a:r>
          </a:p>
          <a:p>
            <a:r>
              <a:rPr lang="ru-RU" dirty="0" smtClean="0"/>
              <a:t>Квантовые генераторы случайных чисел.</a:t>
            </a:r>
          </a:p>
          <a:p>
            <a:r>
              <a:rPr lang="ru-RU" dirty="0" smtClean="0"/>
              <a:t>Методы реконструкции неизвестных квантовых состояний.</a:t>
            </a:r>
          </a:p>
          <a:p>
            <a:r>
              <a:rPr lang="ru-RU" dirty="0" smtClean="0"/>
              <a:t>Методы генерации перепутанных и неклассических оптических состояний для применения в квантовой информатике.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4F1FE-B117-4D1D-A752-0328C60801FA}" type="slidenum">
              <a:rPr lang="en-US" altLang="ja-JP" smtClean="0"/>
              <a:pPr>
                <a:defRPr/>
              </a:pPr>
              <a:t>29</a:t>
            </a:fld>
            <a:endParaRPr lang="en-US" altLang="ja-JP"/>
          </a:p>
        </p:txBody>
      </p:sp>
      <p:sp>
        <p:nvSpPr>
          <p:cNvPr id="20" name="TextBox 19"/>
          <p:cNvSpPr txBox="1"/>
          <p:nvPr/>
        </p:nvSpPr>
        <p:spPr>
          <a:xfrm>
            <a:off x="338791" y="404664"/>
            <a:ext cx="84096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cap="all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направления исследований</a:t>
            </a:r>
          </a:p>
          <a:p>
            <a:pPr algn="ctr"/>
            <a:r>
              <a:rPr lang="ru-RU" sz="4000" b="1" cap="all" dirty="0" err="1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Лкво</a:t>
            </a:r>
            <a:r>
              <a:rPr lang="ru-RU" sz="4000" b="1" cap="all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 ИФ </a:t>
            </a:r>
            <a:r>
              <a:rPr lang="ru-RU" sz="4000" b="1" cap="all" dirty="0" err="1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Нанб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75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Облако 43"/>
          <p:cNvSpPr/>
          <p:nvPr/>
        </p:nvSpPr>
        <p:spPr>
          <a:xfrm rot="7721585">
            <a:off x="8004367" y="2661468"/>
            <a:ext cx="360040" cy="234457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4F1FE-B117-4D1D-A752-0328C60801FA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179512" y="1913302"/>
            <a:ext cx="2592288" cy="5760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Состояние</a:t>
            </a:r>
            <a:endParaRPr lang="en-US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251519" y="140439"/>
            <a:ext cx="8568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Классическое и квантовое описание объектов</a:t>
            </a:r>
            <a:endParaRPr lang="ru-RU" sz="1600" dirty="0"/>
          </a:p>
        </p:txBody>
      </p:sp>
      <p:sp>
        <p:nvSpPr>
          <p:cNvPr id="21" name="Объект 4"/>
          <p:cNvSpPr txBox="1">
            <a:spLocks/>
          </p:cNvSpPr>
          <p:nvPr/>
        </p:nvSpPr>
        <p:spPr>
          <a:xfrm>
            <a:off x="2915816" y="1916832"/>
            <a:ext cx="2592288" cy="5760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Динамика</a:t>
            </a:r>
            <a:endParaRPr lang="en-US" dirty="0" smtClean="0"/>
          </a:p>
        </p:txBody>
      </p:sp>
      <p:sp>
        <p:nvSpPr>
          <p:cNvPr id="22" name="Объект 4"/>
          <p:cNvSpPr txBox="1">
            <a:spLocks/>
          </p:cNvSpPr>
          <p:nvPr/>
        </p:nvSpPr>
        <p:spPr>
          <a:xfrm>
            <a:off x="5724128" y="1916832"/>
            <a:ext cx="2736304" cy="5760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Наблюдение</a:t>
            </a:r>
            <a:endParaRPr lang="en-US" dirty="0" smtClean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827584" y="2564904"/>
            <a:ext cx="0" cy="11767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827584" y="3741609"/>
            <a:ext cx="100811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395536" y="3741609"/>
            <a:ext cx="432048" cy="5514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блако 28"/>
          <p:cNvSpPr/>
          <p:nvPr/>
        </p:nvSpPr>
        <p:spPr>
          <a:xfrm>
            <a:off x="1151620" y="3153255"/>
            <a:ext cx="360040" cy="23445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3563888" y="2564904"/>
            <a:ext cx="0" cy="11767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563888" y="3741609"/>
            <a:ext cx="100811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3131840" y="3741609"/>
            <a:ext cx="432048" cy="5514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блако 32"/>
          <p:cNvSpPr/>
          <p:nvPr/>
        </p:nvSpPr>
        <p:spPr>
          <a:xfrm>
            <a:off x="3887924" y="3153255"/>
            <a:ext cx="360040" cy="234457"/>
          </a:xfrm>
          <a:prstGeom prst="cloud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блако 33"/>
          <p:cNvSpPr/>
          <p:nvPr/>
        </p:nvSpPr>
        <p:spPr>
          <a:xfrm rot="1560460">
            <a:off x="4290336" y="2910167"/>
            <a:ext cx="360040" cy="234457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блако 34"/>
          <p:cNvSpPr/>
          <p:nvPr/>
        </p:nvSpPr>
        <p:spPr>
          <a:xfrm rot="4452380">
            <a:off x="4769804" y="2724814"/>
            <a:ext cx="360040" cy="234457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блако 35"/>
          <p:cNvSpPr/>
          <p:nvPr/>
        </p:nvSpPr>
        <p:spPr>
          <a:xfrm rot="10018857">
            <a:off x="5313862" y="2674453"/>
            <a:ext cx="360040" cy="23445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6732240" y="2564904"/>
            <a:ext cx="0" cy="11767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6732240" y="3741609"/>
            <a:ext cx="100811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6300192" y="3741609"/>
            <a:ext cx="432048" cy="5514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блако 42"/>
          <p:cNvSpPr/>
          <p:nvPr/>
        </p:nvSpPr>
        <p:spPr>
          <a:xfrm rot="10018857">
            <a:off x="8222626" y="2674453"/>
            <a:ext cx="360040" cy="234457"/>
          </a:xfrm>
          <a:prstGeom prst="cloud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477" y="2276872"/>
            <a:ext cx="9048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6" name="Прямая со стрелкой 45"/>
          <p:cNvCxnSpPr>
            <a:endCxn id="29" idx="1"/>
          </p:cNvCxnSpPr>
          <p:nvPr/>
        </p:nvCxnSpPr>
        <p:spPr>
          <a:xfrm flipV="1">
            <a:off x="827584" y="3285641"/>
            <a:ext cx="521721" cy="4559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1382174" y="2904193"/>
            <a:ext cx="885570" cy="38079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6732240" y="2777706"/>
            <a:ext cx="1445238" cy="96390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endCxn id="43" idx="3"/>
          </p:cNvCxnSpPr>
          <p:nvPr/>
        </p:nvCxnSpPr>
        <p:spPr>
          <a:xfrm flipV="1">
            <a:off x="6732240" y="2789695"/>
            <a:ext cx="1684292" cy="9519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Объект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112410"/>
              </p:ext>
            </p:extLst>
          </p:nvPr>
        </p:nvGraphicFramePr>
        <p:xfrm>
          <a:off x="2012752" y="2568031"/>
          <a:ext cx="25400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05" name="Equation" r:id="rId4" imgW="126720" imgH="177480" progId="Equation.DSMT4">
                  <p:embed/>
                </p:oleObj>
              </mc:Choice>
              <mc:Fallback>
                <p:oleObj name="Equation" r:id="rId4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752" y="2568031"/>
                        <a:ext cx="25400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Объект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226129"/>
              </p:ext>
            </p:extLst>
          </p:nvPr>
        </p:nvGraphicFramePr>
        <p:xfrm>
          <a:off x="1115616" y="3388419"/>
          <a:ext cx="25400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06" name="Equation" r:id="rId6" imgW="126720" imgH="164880" progId="Equation.DSMT4">
                  <p:embed/>
                </p:oleObj>
              </mc:Choice>
              <mc:Fallback>
                <p:oleObj name="Equation" r:id="rId6" imgW="126720" imgH="164880" progId="Equation.DSMT4">
                  <p:embed/>
                  <p:pic>
                    <p:nvPicPr>
                      <p:cNvPr id="0" name="Объект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3388419"/>
                        <a:ext cx="254000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Объект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444423"/>
              </p:ext>
            </p:extLst>
          </p:nvPr>
        </p:nvGraphicFramePr>
        <p:xfrm>
          <a:off x="6868554" y="3153255"/>
          <a:ext cx="25400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07" name="Equation" r:id="rId8" imgW="126720" imgH="164880" progId="Equation.DSMT4">
                  <p:embed/>
                </p:oleObj>
              </mc:Choice>
              <mc:Fallback>
                <p:oleObj name="Equation" r:id="rId8" imgW="126720" imgH="164880" progId="Equation.DSMT4">
                  <p:embed/>
                  <p:pic>
                    <p:nvPicPr>
                      <p:cNvPr id="0" name="Объект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8554" y="3153255"/>
                        <a:ext cx="254000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Объект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848887"/>
              </p:ext>
            </p:extLst>
          </p:nvPr>
        </p:nvGraphicFramePr>
        <p:xfrm>
          <a:off x="7694240" y="3219004"/>
          <a:ext cx="83820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08" name="Equation" r:id="rId10" imgW="419040" imgH="177480" progId="Equation.DSMT4">
                  <p:embed/>
                </p:oleObj>
              </mc:Choice>
              <mc:Fallback>
                <p:oleObj name="Equation" r:id="rId10" imgW="419040" imgH="177480" progId="Equation.DSMT4">
                  <p:embed/>
                  <p:pic>
                    <p:nvPicPr>
                      <p:cNvPr id="0" name="Объект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4240" y="3219004"/>
                        <a:ext cx="83820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Объект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028431"/>
              </p:ext>
            </p:extLst>
          </p:nvPr>
        </p:nvGraphicFramePr>
        <p:xfrm>
          <a:off x="879351" y="4437509"/>
          <a:ext cx="939800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09" name="Equation" r:id="rId12" imgW="469800" imgH="711000" progId="Equation.DSMT4">
                  <p:embed/>
                </p:oleObj>
              </mc:Choice>
              <mc:Fallback>
                <p:oleObj name="Equation" r:id="rId12" imgW="469800" imgH="711000" progId="Equation.DSMT4">
                  <p:embed/>
                  <p:pic>
                    <p:nvPicPr>
                      <p:cNvPr id="0" name="Объект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351" y="4437509"/>
                        <a:ext cx="939800" cy="141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Объект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066620"/>
              </p:ext>
            </p:extLst>
          </p:nvPr>
        </p:nvGraphicFramePr>
        <p:xfrm>
          <a:off x="3071926" y="4293096"/>
          <a:ext cx="1992035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0" name="Equation" r:id="rId14" imgW="1244520" imgH="1130040" progId="Equation.DSMT4">
                  <p:embed/>
                </p:oleObj>
              </mc:Choice>
              <mc:Fallback>
                <p:oleObj name="Equation" r:id="rId14" imgW="1244520" imgH="1130040" progId="Equation.DSMT4">
                  <p:embed/>
                  <p:pic>
                    <p:nvPicPr>
                      <p:cNvPr id="0" name="Объект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926" y="4293096"/>
                        <a:ext cx="1992035" cy="18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Объект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722330"/>
              </p:ext>
            </p:extLst>
          </p:nvPr>
        </p:nvGraphicFramePr>
        <p:xfrm>
          <a:off x="5696272" y="4640709"/>
          <a:ext cx="3124200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1" name="Equation" r:id="rId16" imgW="1562040" imgH="634680" progId="Equation.DSMT4">
                  <p:embed/>
                </p:oleObj>
              </mc:Choice>
              <mc:Fallback>
                <p:oleObj name="Equation" r:id="rId16" imgW="1562040" imgH="634680" progId="Equation.DSMT4">
                  <p:embed/>
                  <p:pic>
                    <p:nvPicPr>
                      <p:cNvPr id="0" name="Объект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6272" y="4640709"/>
                        <a:ext cx="3124200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" name="TextBox 13311"/>
          <p:cNvSpPr txBox="1"/>
          <p:nvPr/>
        </p:nvSpPr>
        <p:spPr>
          <a:xfrm>
            <a:off x="905861" y="6381328"/>
            <a:ext cx="733854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Информации достаточно для полного воспроизведения состояния</a:t>
            </a:r>
            <a:endParaRPr lang="ru-RU" dirty="0"/>
          </a:p>
        </p:txBody>
      </p:sp>
      <p:sp>
        <p:nvSpPr>
          <p:cNvPr id="63" name="Выгнутая вниз стрелка 62"/>
          <p:cNvSpPr/>
          <p:nvPr/>
        </p:nvSpPr>
        <p:spPr>
          <a:xfrm flipH="1">
            <a:off x="1115616" y="5949280"/>
            <a:ext cx="6350892" cy="504056"/>
          </a:xfrm>
          <a:prstGeom prst="curvedUpArrow">
            <a:avLst>
              <a:gd name="adj1" fmla="val 15079"/>
              <a:gd name="adj2" fmla="val 67966"/>
              <a:gd name="adj3" fmla="val 37598"/>
            </a:avLst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13704" y="1255112"/>
            <a:ext cx="5767926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7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Классическое описание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33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" grpId="0" animBg="1"/>
      <p:bldP spid="6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Эмблема ИФ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80" y="5467999"/>
            <a:ext cx="576064" cy="57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0" y="6093296"/>
            <a:ext cx="936104" cy="65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98417" y="6394996"/>
            <a:ext cx="273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mikhalychev@gmail.com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25843" y="5572424"/>
            <a:ext cx="198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А. Б. Михалычев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64275" y="6117997"/>
            <a:ext cx="5505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Центр квантовой оптики и квантовой </a:t>
            </a:r>
            <a:r>
              <a:rPr lang="ru-RU" dirty="0" err="1" smtClean="0"/>
              <a:t>информатки</a:t>
            </a:r>
            <a:endParaRPr lang="ru-RU" dirty="0" smtClean="0"/>
          </a:p>
          <a:p>
            <a:pPr algn="ctr"/>
            <a:r>
              <a:rPr lang="ru-RU" dirty="0" smtClean="0"/>
              <a:t>Института физики НАН Беларуси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28593" y="1988840"/>
            <a:ext cx="6239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Спасибо за внимание</a:t>
            </a:r>
            <a:r>
              <a:rPr lang="en-US" sz="48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39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550367"/>
            <a:ext cx="1936242" cy="157368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4F1FE-B117-4D1D-A752-0328C60801FA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179512" y="905190"/>
            <a:ext cx="2592288" cy="5760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Состояние</a:t>
            </a:r>
            <a:endParaRPr lang="en-US" dirty="0" smtClean="0"/>
          </a:p>
        </p:txBody>
      </p:sp>
      <p:sp>
        <p:nvSpPr>
          <p:cNvPr id="21" name="Объект 4"/>
          <p:cNvSpPr txBox="1">
            <a:spLocks/>
          </p:cNvSpPr>
          <p:nvPr/>
        </p:nvSpPr>
        <p:spPr>
          <a:xfrm>
            <a:off x="2915816" y="908720"/>
            <a:ext cx="2592288" cy="5760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Динамика</a:t>
            </a:r>
            <a:endParaRPr lang="en-US" dirty="0" smtClean="0"/>
          </a:p>
        </p:txBody>
      </p:sp>
      <p:sp>
        <p:nvSpPr>
          <p:cNvPr id="22" name="Объект 4"/>
          <p:cNvSpPr txBox="1">
            <a:spLocks/>
          </p:cNvSpPr>
          <p:nvPr/>
        </p:nvSpPr>
        <p:spPr>
          <a:xfrm>
            <a:off x="5724128" y="908720"/>
            <a:ext cx="2736304" cy="5760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Наблюдение</a:t>
            </a:r>
            <a:endParaRPr lang="en-US" dirty="0" smtClean="0"/>
          </a:p>
        </p:txBody>
      </p:sp>
      <p:graphicFrame>
        <p:nvGraphicFramePr>
          <p:cNvPr id="60" name="Объект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37017"/>
              </p:ext>
            </p:extLst>
          </p:nvPr>
        </p:nvGraphicFramePr>
        <p:xfrm>
          <a:off x="993775" y="3454400"/>
          <a:ext cx="711200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9" name="Equation" r:id="rId4" imgW="355320" imgH="685800" progId="Equation.DSMT4">
                  <p:embed/>
                </p:oleObj>
              </mc:Choice>
              <mc:Fallback>
                <p:oleObj name="Equation" r:id="rId4" imgW="35532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3454400"/>
                        <a:ext cx="711200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Объект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429422"/>
              </p:ext>
            </p:extLst>
          </p:nvPr>
        </p:nvGraphicFramePr>
        <p:xfrm>
          <a:off x="3151126" y="3284984"/>
          <a:ext cx="1827056" cy="1817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0" name="Equation" r:id="rId6" imgW="1218960" imgH="1218960" progId="Equation.DSMT4">
                  <p:embed/>
                </p:oleObj>
              </mc:Choice>
              <mc:Fallback>
                <p:oleObj name="Equation" r:id="rId6" imgW="1218960" imgH="1218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126" y="3284984"/>
                        <a:ext cx="1827056" cy="1817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" name="TextBox 13311"/>
          <p:cNvSpPr txBox="1"/>
          <p:nvPr/>
        </p:nvSpPr>
        <p:spPr>
          <a:xfrm>
            <a:off x="823079" y="5825157"/>
            <a:ext cx="760063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Информации недостаточно для полного воспроизведения состояния!</a:t>
            </a:r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1989609" y="247000"/>
            <a:ext cx="5016117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7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Квантовое описание</a:t>
            </a:r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30" y="1927326"/>
            <a:ext cx="1404654" cy="114163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410" y="1485568"/>
            <a:ext cx="1404652" cy="114163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42" y="1340768"/>
            <a:ext cx="1404654" cy="1141633"/>
          </a:xfrm>
          <a:prstGeom prst="rect">
            <a:avLst/>
          </a:prstGeom>
        </p:spPr>
      </p:pic>
      <p:sp>
        <p:nvSpPr>
          <p:cNvPr id="47" name="Стрелка вниз 46"/>
          <p:cNvSpPr/>
          <p:nvPr/>
        </p:nvSpPr>
        <p:spPr>
          <a:xfrm rot="-6180000">
            <a:off x="4050686" y="1819114"/>
            <a:ext cx="18002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 rot="-3000000">
            <a:off x="5037791" y="2056201"/>
            <a:ext cx="18002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1936242" cy="1573683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7812360" y="2127333"/>
            <a:ext cx="0" cy="437571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477" y="1268760"/>
            <a:ext cx="9048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00700" y="3284984"/>
            <a:ext cx="2619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Одиночное измерение</a:t>
            </a:r>
          </a:p>
          <a:p>
            <a:pPr algn="ctr"/>
            <a:r>
              <a:rPr lang="ru-RU" dirty="0" smtClean="0"/>
              <a:t>(«проекция» квантового состояния на классический мир)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63162"/>
              </p:ext>
            </p:extLst>
          </p:nvPr>
        </p:nvGraphicFramePr>
        <p:xfrm>
          <a:off x="8028384" y="2318042"/>
          <a:ext cx="3302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1" name="Equation" r:id="rId11" imgW="164880" imgH="228600" progId="Equation.DSMT4">
                  <p:embed/>
                </p:oleObj>
              </mc:Choice>
              <mc:Fallback>
                <p:oleObj name="Equation" r:id="rId11" imgW="164880" imgH="228600" progId="Equation.DSMT4">
                  <p:embed/>
                  <p:pic>
                    <p:nvPicPr>
                      <p:cNvPr id="0" name="Объект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84" y="2318042"/>
                        <a:ext cx="33020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Выгнутая вниз стрелка 88"/>
          <p:cNvSpPr/>
          <p:nvPr/>
        </p:nvSpPr>
        <p:spPr>
          <a:xfrm flipH="1">
            <a:off x="1227104" y="5085184"/>
            <a:ext cx="6350892" cy="504056"/>
          </a:xfrm>
          <a:prstGeom prst="curvedUpArrow">
            <a:avLst>
              <a:gd name="adj1" fmla="val 15079"/>
              <a:gd name="adj2" fmla="val 67966"/>
              <a:gd name="adj3" fmla="val 3759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277044"/>
              </p:ext>
            </p:extLst>
          </p:nvPr>
        </p:nvGraphicFramePr>
        <p:xfrm>
          <a:off x="7345486" y="4557321"/>
          <a:ext cx="3302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2" name="Equation" r:id="rId13" imgW="164880" imgH="228600" progId="Equation.DSMT4">
                  <p:embed/>
                </p:oleObj>
              </mc:Choice>
              <mc:Fallback>
                <p:oleObj name="Equation" r:id="rId13" imgW="164880" imgH="228600" progId="Equation.DSMT4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5486" y="4557321"/>
                        <a:ext cx="33020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367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" grpId="0" animBg="1"/>
      <p:bldP spid="8" grpId="0"/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4301559" y="3717032"/>
            <a:ext cx="1772891" cy="1258946"/>
            <a:chOff x="4301559" y="3884147"/>
            <a:chExt cx="1772891" cy="1258946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5456" y="3884147"/>
              <a:ext cx="1548994" cy="1258946"/>
            </a:xfrm>
            <a:prstGeom prst="rect">
              <a:avLst/>
            </a:prstGeom>
          </p:spPr>
        </p:pic>
        <p:cxnSp>
          <p:nvCxnSpPr>
            <p:cNvPr id="67" name="Прямая со стрелкой 66"/>
            <p:cNvCxnSpPr/>
            <p:nvPr/>
          </p:nvCxnSpPr>
          <p:spPr>
            <a:xfrm flipV="1">
              <a:off x="5162466" y="4320999"/>
              <a:ext cx="0" cy="350057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 стрелкой 78"/>
            <p:cNvCxnSpPr/>
            <p:nvPr/>
          </p:nvCxnSpPr>
          <p:spPr>
            <a:xfrm flipV="1">
              <a:off x="5497040" y="4432186"/>
              <a:ext cx="0" cy="177121"/>
            </a:xfrm>
            <a:prstGeom prst="straightConnector1">
              <a:avLst/>
            </a:prstGeom>
            <a:ln w="38100">
              <a:solidFill>
                <a:schemeClr val="accent3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 стрелкой 86"/>
            <p:cNvCxnSpPr/>
            <p:nvPr/>
          </p:nvCxnSpPr>
          <p:spPr>
            <a:xfrm flipV="1">
              <a:off x="5068183" y="4317255"/>
              <a:ext cx="7873" cy="100623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/>
            <p:nvPr/>
          </p:nvCxnSpPr>
          <p:spPr>
            <a:xfrm flipV="1">
              <a:off x="5331946" y="4345719"/>
              <a:ext cx="0" cy="350057"/>
            </a:xfrm>
            <a:prstGeom prst="straightConnector1">
              <a:avLst/>
            </a:prstGeom>
            <a:ln w="38100">
              <a:solidFill>
                <a:schemeClr val="accent2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9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01559" y="4077072"/>
              <a:ext cx="36195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20111" y="4077223"/>
              <a:ext cx="36195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2217" y="4077223"/>
              <a:ext cx="36195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4F1FE-B117-4D1D-A752-0328C60801FA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  <p:sp>
        <p:nvSpPr>
          <p:cNvPr id="66" name="TextBox 65"/>
          <p:cNvSpPr txBox="1"/>
          <p:nvPr/>
        </p:nvSpPr>
        <p:spPr>
          <a:xfrm>
            <a:off x="250357" y="247000"/>
            <a:ext cx="8494633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7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Особенности квантового описания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50432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Несоответствие информации, извлекаемой из одиночного объекта, и информации, необходимой для полного задания состояния такого объекта.</a:t>
            </a:r>
          </a:p>
          <a:p>
            <a:endParaRPr lang="ru-RU" sz="4400" dirty="0" smtClean="0"/>
          </a:p>
          <a:p>
            <a:r>
              <a:rPr lang="ru-RU" sz="2400" dirty="0" smtClean="0"/>
              <a:t>Принципиально статистический характер измерения.</a:t>
            </a:r>
          </a:p>
          <a:p>
            <a:endParaRPr lang="ru-RU" sz="4400" dirty="0" smtClean="0"/>
          </a:p>
          <a:p>
            <a:r>
              <a:rPr lang="ru-RU" sz="2400" dirty="0" smtClean="0"/>
              <a:t>Более сложное пространство состояний, чем у классических аналогов.</a:t>
            </a:r>
            <a:endParaRPr lang="ru-RU" sz="2400" dirty="0"/>
          </a:p>
        </p:txBody>
      </p:sp>
      <p:grpSp>
        <p:nvGrpSpPr>
          <p:cNvPr id="5" name="Группа 4"/>
          <p:cNvGrpSpPr>
            <a:grpSpLocks noChangeAspect="1"/>
          </p:cNvGrpSpPr>
          <p:nvPr/>
        </p:nvGrpSpPr>
        <p:grpSpPr>
          <a:xfrm>
            <a:off x="5885735" y="2492896"/>
            <a:ext cx="774497" cy="742116"/>
            <a:chOff x="6804248" y="1268760"/>
            <a:chExt cx="1936242" cy="1855290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1550367"/>
              <a:ext cx="1936242" cy="1573683"/>
            </a:xfrm>
            <a:prstGeom prst="rect">
              <a:avLst/>
            </a:prstGeom>
          </p:spPr>
        </p:pic>
        <p:cxnSp>
          <p:nvCxnSpPr>
            <p:cNvPr id="52" name="Прямая со стрелкой 51"/>
            <p:cNvCxnSpPr/>
            <p:nvPr/>
          </p:nvCxnSpPr>
          <p:spPr>
            <a:xfrm flipV="1">
              <a:off x="7812360" y="2127333"/>
              <a:ext cx="0" cy="437571"/>
            </a:xfrm>
            <a:prstGeom prst="straightConnector1">
              <a:avLst/>
            </a:prstGeom>
            <a:ln w="38100">
              <a:solidFill>
                <a:schemeClr val="accent2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35477" y="1268760"/>
              <a:ext cx="904875" cy="95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54" name="Объект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7448071"/>
                </p:ext>
              </p:extLst>
            </p:nvPr>
          </p:nvGraphicFramePr>
          <p:xfrm>
            <a:off x="8028384" y="2318042"/>
            <a:ext cx="330200" cy="455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75" name="Equation" r:id="rId5" imgW="164880" imgH="228600" progId="Equation.DSMT4">
                    <p:embed/>
                  </p:oleObj>
                </mc:Choice>
                <mc:Fallback>
                  <p:oleObj name="Equation" r:id="rId5" imgW="1648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28384" y="2318042"/>
                          <a:ext cx="330200" cy="455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Стрелка вниз 55"/>
          <p:cNvSpPr/>
          <p:nvPr/>
        </p:nvSpPr>
        <p:spPr>
          <a:xfrm rot="16200000">
            <a:off x="5021320" y="2488226"/>
            <a:ext cx="162615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4009083" y="5852276"/>
            <a:ext cx="748883" cy="691277"/>
            <a:chOff x="395536" y="2564904"/>
            <a:chExt cx="1872208" cy="1728192"/>
          </a:xfrm>
        </p:grpSpPr>
        <p:cxnSp>
          <p:nvCxnSpPr>
            <p:cNvPr id="94" name="Прямая со стрелкой 93"/>
            <p:cNvCxnSpPr/>
            <p:nvPr/>
          </p:nvCxnSpPr>
          <p:spPr>
            <a:xfrm flipV="1">
              <a:off x="827584" y="2564904"/>
              <a:ext cx="0" cy="117670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 стрелкой 94"/>
            <p:cNvCxnSpPr/>
            <p:nvPr/>
          </p:nvCxnSpPr>
          <p:spPr>
            <a:xfrm>
              <a:off x="827584" y="3741609"/>
              <a:ext cx="100811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 стрелкой 95"/>
            <p:cNvCxnSpPr/>
            <p:nvPr/>
          </p:nvCxnSpPr>
          <p:spPr>
            <a:xfrm flipH="1">
              <a:off x="395536" y="3741609"/>
              <a:ext cx="432048" cy="55148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Облако 96"/>
            <p:cNvSpPr/>
            <p:nvPr/>
          </p:nvSpPr>
          <p:spPr>
            <a:xfrm>
              <a:off x="1151620" y="3153255"/>
              <a:ext cx="360040" cy="234457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8" name="Прямая со стрелкой 97"/>
            <p:cNvCxnSpPr>
              <a:endCxn id="97" idx="1"/>
            </p:cNvCxnSpPr>
            <p:nvPr/>
          </p:nvCxnSpPr>
          <p:spPr>
            <a:xfrm flipV="1">
              <a:off x="827584" y="3285641"/>
              <a:ext cx="521721" cy="45596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 стрелкой 98"/>
            <p:cNvCxnSpPr/>
            <p:nvPr/>
          </p:nvCxnSpPr>
          <p:spPr>
            <a:xfrm flipV="1">
              <a:off x="1382174" y="2904193"/>
              <a:ext cx="885570" cy="380791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0" name="Объект 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1559889"/>
                </p:ext>
              </p:extLst>
            </p:nvPr>
          </p:nvGraphicFramePr>
          <p:xfrm>
            <a:off x="2012752" y="2568031"/>
            <a:ext cx="254000" cy="354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76" name="Equation" r:id="rId7" imgW="126720" imgH="177480" progId="Equation.DSMT4">
                    <p:embed/>
                  </p:oleObj>
                </mc:Choice>
                <mc:Fallback>
                  <p:oleObj name="Equation" r:id="rId7" imgW="1267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2752" y="2568031"/>
                          <a:ext cx="254000" cy="354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Объект 10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6970329"/>
                </p:ext>
              </p:extLst>
            </p:nvPr>
          </p:nvGraphicFramePr>
          <p:xfrm>
            <a:off x="1115616" y="3388419"/>
            <a:ext cx="254000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77" name="Equation" r:id="rId9" imgW="126720" imgH="164880" progId="Equation.DSMT4">
                    <p:embed/>
                  </p:oleObj>
                </mc:Choice>
                <mc:Fallback>
                  <p:oleObj name="Equation" r:id="rId9" imgW="12672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5616" y="3388419"/>
                          <a:ext cx="254000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2" name="Рисунок 10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527" y="5589240"/>
            <a:ext cx="1161745" cy="944210"/>
          </a:xfrm>
          <a:prstGeom prst="rect">
            <a:avLst/>
          </a:prstGeom>
        </p:spPr>
      </p:pic>
      <p:sp>
        <p:nvSpPr>
          <p:cNvPr id="93" name="Стрелка вниз 92"/>
          <p:cNvSpPr/>
          <p:nvPr/>
        </p:nvSpPr>
        <p:spPr>
          <a:xfrm rot="16200000">
            <a:off x="5356307" y="5678654"/>
            <a:ext cx="162615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79" y="2605537"/>
            <a:ext cx="774497" cy="62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6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4F1FE-B117-4D1D-A752-0328C60801FA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sp>
        <p:nvSpPr>
          <p:cNvPr id="66" name="TextBox 65"/>
          <p:cNvSpPr txBox="1"/>
          <p:nvPr/>
        </p:nvSpPr>
        <p:spPr>
          <a:xfrm>
            <a:off x="1254643" y="247000"/>
            <a:ext cx="6486071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7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Квантовая перепутанность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50432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Квантовый аналог классической корреляции случайных величин.</a:t>
            </a:r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Принципиальное отличие – наличие корреляции в любом базисе (не только фиксированном «классическом»).</a:t>
            </a:r>
            <a:endParaRPr lang="ru-RU" sz="24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69694"/>
            <a:ext cx="1035519" cy="69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Группа 35"/>
          <p:cNvGrpSpPr/>
          <p:nvPr/>
        </p:nvGrpSpPr>
        <p:grpSpPr>
          <a:xfrm>
            <a:off x="1907704" y="2276872"/>
            <a:ext cx="720080" cy="1063754"/>
            <a:chOff x="1907704" y="2132856"/>
            <a:chExt cx="720080" cy="1063754"/>
          </a:xfrm>
        </p:grpSpPr>
        <p:pic>
          <p:nvPicPr>
            <p:cNvPr id="266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2132856"/>
              <a:ext cx="720080" cy="1063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098854" y="277163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187624" y="2276872"/>
            <a:ext cx="720080" cy="1063754"/>
            <a:chOff x="1187624" y="2132856"/>
            <a:chExt cx="720080" cy="1063754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132856"/>
              <a:ext cx="720080" cy="1063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378774" y="277163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Овал 4"/>
          <p:cNvSpPr/>
          <p:nvPr/>
        </p:nvSpPr>
        <p:spPr>
          <a:xfrm>
            <a:off x="3851920" y="2287667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851920" y="1916832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2033121" y="2376701"/>
            <a:ext cx="162615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1610372" y="2376701"/>
            <a:ext cx="162615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Левая фигурная скобка 29"/>
          <p:cNvSpPr/>
          <p:nvPr/>
        </p:nvSpPr>
        <p:spPr>
          <a:xfrm rot="16200000">
            <a:off x="1785781" y="1938925"/>
            <a:ext cx="216024" cy="74790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4932040" y="2478326"/>
            <a:ext cx="936104" cy="3304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907704" y="1916832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547664" y="1916832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5663" y="187618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50%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4225663" y="22515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50%</a:t>
            </a:r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>
            <a:off x="2771800" y="2478326"/>
            <a:ext cx="936104" cy="3304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5" name="Группа 44"/>
          <p:cNvGrpSpPr/>
          <p:nvPr/>
        </p:nvGrpSpPr>
        <p:grpSpPr>
          <a:xfrm>
            <a:off x="6012160" y="2437254"/>
            <a:ext cx="720080" cy="1063754"/>
            <a:chOff x="1187624" y="2132856"/>
            <a:chExt cx="720080" cy="1063754"/>
          </a:xfrm>
        </p:grpSpPr>
        <p:pic>
          <p:nvPicPr>
            <p:cNvPr id="46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132856"/>
              <a:ext cx="720080" cy="1063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1378774" y="277163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6012160" y="1505940"/>
            <a:ext cx="720080" cy="1063754"/>
            <a:chOff x="1187624" y="2132856"/>
            <a:chExt cx="720080" cy="1063754"/>
          </a:xfrm>
        </p:grpSpPr>
        <p:pic>
          <p:nvPicPr>
            <p:cNvPr id="49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132856"/>
              <a:ext cx="720080" cy="1063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1378774" y="277163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7524328" y="2420184"/>
            <a:ext cx="720080" cy="1063754"/>
            <a:chOff x="1907704" y="2132856"/>
            <a:chExt cx="720080" cy="1063754"/>
          </a:xfrm>
        </p:grpSpPr>
        <p:pic>
          <p:nvPicPr>
            <p:cNvPr id="52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2132856"/>
              <a:ext cx="720080" cy="1063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>
              <a:off x="2098854" y="277163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7524328" y="1528542"/>
            <a:ext cx="720080" cy="1063754"/>
            <a:chOff x="1907704" y="2132856"/>
            <a:chExt cx="720080" cy="1063754"/>
          </a:xfrm>
        </p:grpSpPr>
        <p:pic>
          <p:nvPicPr>
            <p:cNvPr id="55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2132856"/>
              <a:ext cx="720080" cy="1063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" name="TextBox 55"/>
            <p:cNvSpPr txBox="1"/>
            <p:nvPr/>
          </p:nvSpPr>
          <p:spPr>
            <a:xfrm>
              <a:off x="2098854" y="277163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7" name="Овал 56"/>
          <p:cNvSpPr/>
          <p:nvPr/>
        </p:nvSpPr>
        <p:spPr>
          <a:xfrm>
            <a:off x="6203310" y="1732166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6203310" y="2680648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7753166" y="1749785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7753166" y="2636901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право 60"/>
          <p:cNvSpPr/>
          <p:nvPr/>
        </p:nvSpPr>
        <p:spPr>
          <a:xfrm>
            <a:off x="6769102" y="2780928"/>
            <a:ext cx="755226" cy="2861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право 61"/>
          <p:cNvSpPr/>
          <p:nvPr/>
        </p:nvSpPr>
        <p:spPr>
          <a:xfrm>
            <a:off x="6769102" y="1918667"/>
            <a:ext cx="755226" cy="2861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3" name="Группа 62"/>
          <p:cNvGrpSpPr/>
          <p:nvPr/>
        </p:nvGrpSpPr>
        <p:grpSpPr>
          <a:xfrm>
            <a:off x="6516216" y="5517232"/>
            <a:ext cx="720080" cy="1063754"/>
            <a:chOff x="1187624" y="2132856"/>
            <a:chExt cx="720080" cy="1063754"/>
          </a:xfrm>
        </p:grpSpPr>
        <p:pic>
          <p:nvPicPr>
            <p:cNvPr id="64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132856"/>
              <a:ext cx="720080" cy="1063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1378774" y="277163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516216" y="4585918"/>
            <a:ext cx="720080" cy="1063754"/>
            <a:chOff x="1187624" y="2132856"/>
            <a:chExt cx="720080" cy="1063754"/>
          </a:xfrm>
        </p:grpSpPr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132856"/>
              <a:ext cx="720080" cy="1063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9" name="TextBox 68"/>
            <p:cNvSpPr txBox="1"/>
            <p:nvPr/>
          </p:nvSpPr>
          <p:spPr>
            <a:xfrm>
              <a:off x="1378774" y="277163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8028384" y="5500162"/>
            <a:ext cx="720080" cy="1063754"/>
            <a:chOff x="1907704" y="2132856"/>
            <a:chExt cx="720080" cy="1063754"/>
          </a:xfrm>
        </p:grpSpPr>
        <p:pic>
          <p:nvPicPr>
            <p:cNvPr id="71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2132856"/>
              <a:ext cx="720080" cy="1063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2" name="TextBox 71"/>
            <p:cNvSpPr txBox="1"/>
            <p:nvPr/>
          </p:nvSpPr>
          <p:spPr>
            <a:xfrm>
              <a:off x="2098854" y="277163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8028384" y="4608520"/>
            <a:ext cx="720080" cy="1063754"/>
            <a:chOff x="1907704" y="2132856"/>
            <a:chExt cx="720080" cy="1063754"/>
          </a:xfrm>
        </p:grpSpPr>
        <p:pic>
          <p:nvPicPr>
            <p:cNvPr id="74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2132856"/>
              <a:ext cx="720080" cy="1063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5" name="TextBox 74"/>
            <p:cNvSpPr txBox="1"/>
            <p:nvPr/>
          </p:nvSpPr>
          <p:spPr>
            <a:xfrm>
              <a:off x="2098854" y="277163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6" name="Овал 75"/>
          <p:cNvSpPr/>
          <p:nvPr/>
        </p:nvSpPr>
        <p:spPr>
          <a:xfrm rot="2700000">
            <a:off x="6707366" y="4812144"/>
            <a:ext cx="288032" cy="288032"/>
          </a:xfrm>
          <a:prstGeom prst="ellipse">
            <a:avLst/>
          </a:prstGeom>
          <a:gradFill flip="none" rotWithShape="1">
            <a:gsLst>
              <a:gs pos="51000">
                <a:schemeClr val="tx1"/>
              </a:gs>
              <a:gs pos="0">
                <a:schemeClr val="bg1"/>
              </a:gs>
              <a:gs pos="49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трелка вправо 79"/>
          <p:cNvSpPr/>
          <p:nvPr/>
        </p:nvSpPr>
        <p:spPr>
          <a:xfrm>
            <a:off x="7273158" y="5860906"/>
            <a:ext cx="755226" cy="2861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Стрелка вправо 80"/>
          <p:cNvSpPr/>
          <p:nvPr/>
        </p:nvSpPr>
        <p:spPr>
          <a:xfrm>
            <a:off x="7273158" y="4998645"/>
            <a:ext cx="755226" cy="2861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2" name="Группа 81"/>
          <p:cNvGrpSpPr/>
          <p:nvPr/>
        </p:nvGrpSpPr>
        <p:grpSpPr>
          <a:xfrm>
            <a:off x="395536" y="5517232"/>
            <a:ext cx="720080" cy="1063754"/>
            <a:chOff x="1187624" y="2132856"/>
            <a:chExt cx="720080" cy="1063754"/>
          </a:xfrm>
        </p:grpSpPr>
        <p:pic>
          <p:nvPicPr>
            <p:cNvPr id="83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132856"/>
              <a:ext cx="720080" cy="1063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4" name="TextBox 83"/>
            <p:cNvSpPr txBox="1"/>
            <p:nvPr/>
          </p:nvSpPr>
          <p:spPr>
            <a:xfrm>
              <a:off x="1378774" y="277163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395536" y="4585918"/>
            <a:ext cx="720080" cy="1063754"/>
            <a:chOff x="1187624" y="2132856"/>
            <a:chExt cx="720080" cy="1063754"/>
          </a:xfrm>
        </p:grpSpPr>
        <p:pic>
          <p:nvPicPr>
            <p:cNvPr id="86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132856"/>
              <a:ext cx="720080" cy="1063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7" name="TextBox 86"/>
            <p:cNvSpPr txBox="1"/>
            <p:nvPr/>
          </p:nvSpPr>
          <p:spPr>
            <a:xfrm>
              <a:off x="1378774" y="277163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1907704" y="5500162"/>
            <a:ext cx="720080" cy="1063754"/>
            <a:chOff x="1907704" y="2132856"/>
            <a:chExt cx="720080" cy="1063754"/>
          </a:xfrm>
        </p:grpSpPr>
        <p:pic>
          <p:nvPicPr>
            <p:cNvPr id="89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2132856"/>
              <a:ext cx="720080" cy="1063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" name="TextBox 89"/>
            <p:cNvSpPr txBox="1"/>
            <p:nvPr/>
          </p:nvSpPr>
          <p:spPr>
            <a:xfrm>
              <a:off x="2098854" y="277163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1907704" y="4608520"/>
            <a:ext cx="720080" cy="1063754"/>
            <a:chOff x="1907704" y="2132856"/>
            <a:chExt cx="720080" cy="1063754"/>
          </a:xfrm>
        </p:grpSpPr>
        <p:pic>
          <p:nvPicPr>
            <p:cNvPr id="92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2132856"/>
              <a:ext cx="720080" cy="1063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3" name="TextBox 92"/>
            <p:cNvSpPr txBox="1"/>
            <p:nvPr/>
          </p:nvSpPr>
          <p:spPr>
            <a:xfrm>
              <a:off x="2098854" y="277163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4" name="Овал 93"/>
          <p:cNvSpPr/>
          <p:nvPr/>
        </p:nvSpPr>
        <p:spPr>
          <a:xfrm>
            <a:off x="586686" y="4812144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586686" y="5760626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2136542" y="4829763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2136542" y="5716879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Стрелка вправо 97"/>
          <p:cNvSpPr/>
          <p:nvPr/>
        </p:nvSpPr>
        <p:spPr>
          <a:xfrm>
            <a:off x="1152478" y="5860906"/>
            <a:ext cx="755226" cy="2861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Стрелка вправо 98"/>
          <p:cNvSpPr/>
          <p:nvPr/>
        </p:nvSpPr>
        <p:spPr>
          <a:xfrm>
            <a:off x="1152478" y="4998645"/>
            <a:ext cx="755226" cy="2861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 rot="2700000">
            <a:off x="8219534" y="5715972"/>
            <a:ext cx="288032" cy="288032"/>
          </a:xfrm>
          <a:prstGeom prst="ellipse">
            <a:avLst/>
          </a:prstGeom>
          <a:gradFill flip="none" rotWithShape="1">
            <a:gsLst>
              <a:gs pos="51000">
                <a:schemeClr val="tx1"/>
              </a:gs>
              <a:gs pos="0">
                <a:schemeClr val="bg1"/>
              </a:gs>
              <a:gs pos="49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 rot="2700000" flipH="1">
            <a:off x="8219534" y="4839360"/>
            <a:ext cx="288032" cy="288032"/>
          </a:xfrm>
          <a:prstGeom prst="ellipse">
            <a:avLst/>
          </a:prstGeom>
          <a:gradFill flip="none" rotWithShape="1">
            <a:gsLst>
              <a:gs pos="51000">
                <a:schemeClr val="tx1"/>
              </a:gs>
              <a:gs pos="0">
                <a:schemeClr val="bg1"/>
              </a:gs>
              <a:gs pos="49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 rot="2700000" flipH="1">
            <a:off x="6707366" y="5743702"/>
            <a:ext cx="288032" cy="288032"/>
          </a:xfrm>
          <a:prstGeom prst="ellipse">
            <a:avLst/>
          </a:prstGeom>
          <a:gradFill flip="none" rotWithShape="1">
            <a:gsLst>
              <a:gs pos="51000">
                <a:schemeClr val="tx1"/>
              </a:gs>
              <a:gs pos="0">
                <a:schemeClr val="bg1"/>
              </a:gs>
              <a:gs pos="49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3" name="Группа 102"/>
          <p:cNvGrpSpPr/>
          <p:nvPr/>
        </p:nvGrpSpPr>
        <p:grpSpPr>
          <a:xfrm>
            <a:off x="3563888" y="5517232"/>
            <a:ext cx="720080" cy="1063754"/>
            <a:chOff x="1187624" y="2132856"/>
            <a:chExt cx="720080" cy="1063754"/>
          </a:xfrm>
        </p:grpSpPr>
        <p:pic>
          <p:nvPicPr>
            <p:cNvPr id="104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132856"/>
              <a:ext cx="720080" cy="1063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5" name="TextBox 104"/>
            <p:cNvSpPr txBox="1"/>
            <p:nvPr/>
          </p:nvSpPr>
          <p:spPr>
            <a:xfrm>
              <a:off x="1378774" y="277163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3563888" y="4585918"/>
            <a:ext cx="720080" cy="1063754"/>
            <a:chOff x="1187624" y="2132856"/>
            <a:chExt cx="720080" cy="1063754"/>
          </a:xfrm>
        </p:grpSpPr>
        <p:pic>
          <p:nvPicPr>
            <p:cNvPr id="10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132856"/>
              <a:ext cx="720080" cy="1063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8" name="TextBox 107"/>
            <p:cNvSpPr txBox="1"/>
            <p:nvPr/>
          </p:nvSpPr>
          <p:spPr>
            <a:xfrm>
              <a:off x="1378774" y="277163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5076056" y="5500162"/>
            <a:ext cx="720080" cy="1063754"/>
            <a:chOff x="1907704" y="2132856"/>
            <a:chExt cx="720080" cy="1063754"/>
          </a:xfrm>
        </p:grpSpPr>
        <p:pic>
          <p:nvPicPr>
            <p:cNvPr id="1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2132856"/>
              <a:ext cx="720080" cy="1063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1" name="TextBox 110"/>
            <p:cNvSpPr txBox="1"/>
            <p:nvPr/>
          </p:nvSpPr>
          <p:spPr>
            <a:xfrm>
              <a:off x="2098854" y="277163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5076056" y="4608520"/>
            <a:ext cx="720080" cy="1063754"/>
            <a:chOff x="1907704" y="2132856"/>
            <a:chExt cx="720080" cy="1063754"/>
          </a:xfrm>
        </p:grpSpPr>
        <p:pic>
          <p:nvPicPr>
            <p:cNvPr id="113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2132856"/>
              <a:ext cx="720080" cy="1063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4" name="TextBox 113"/>
            <p:cNvSpPr txBox="1"/>
            <p:nvPr/>
          </p:nvSpPr>
          <p:spPr>
            <a:xfrm>
              <a:off x="2098854" y="277163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5" name="Овал 114"/>
          <p:cNvSpPr/>
          <p:nvPr/>
        </p:nvSpPr>
        <p:spPr>
          <a:xfrm>
            <a:off x="3755038" y="4812144"/>
            <a:ext cx="288032" cy="288032"/>
          </a:xfrm>
          <a:prstGeom prst="ellipse">
            <a:avLst/>
          </a:prstGeom>
          <a:gradFill flip="none" rotWithShape="1">
            <a:gsLst>
              <a:gs pos="51000">
                <a:schemeClr val="tx1"/>
              </a:gs>
              <a:gs pos="0">
                <a:schemeClr val="bg1"/>
              </a:gs>
              <a:gs pos="49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Стрелка вправо 115"/>
          <p:cNvSpPr/>
          <p:nvPr/>
        </p:nvSpPr>
        <p:spPr>
          <a:xfrm>
            <a:off x="4320830" y="5860906"/>
            <a:ext cx="755226" cy="2861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Стрелка вправо 116"/>
          <p:cNvSpPr/>
          <p:nvPr/>
        </p:nvSpPr>
        <p:spPr>
          <a:xfrm>
            <a:off x="4320830" y="4998645"/>
            <a:ext cx="755226" cy="2861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вал 117"/>
          <p:cNvSpPr/>
          <p:nvPr/>
        </p:nvSpPr>
        <p:spPr>
          <a:xfrm>
            <a:off x="5267206" y="5715972"/>
            <a:ext cx="288032" cy="288032"/>
          </a:xfrm>
          <a:prstGeom prst="ellipse">
            <a:avLst/>
          </a:prstGeom>
          <a:gradFill flip="none" rotWithShape="1">
            <a:gsLst>
              <a:gs pos="51000">
                <a:schemeClr val="tx1"/>
              </a:gs>
              <a:gs pos="0">
                <a:schemeClr val="bg1"/>
              </a:gs>
              <a:gs pos="49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/>
          <p:cNvSpPr/>
          <p:nvPr/>
        </p:nvSpPr>
        <p:spPr>
          <a:xfrm flipH="1">
            <a:off x="5267206" y="4839360"/>
            <a:ext cx="288032" cy="288032"/>
          </a:xfrm>
          <a:prstGeom prst="ellipse">
            <a:avLst/>
          </a:prstGeom>
          <a:gradFill flip="none" rotWithShape="1">
            <a:gsLst>
              <a:gs pos="51000">
                <a:schemeClr val="tx1"/>
              </a:gs>
              <a:gs pos="0">
                <a:schemeClr val="bg1"/>
              </a:gs>
              <a:gs pos="49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/>
        </p:nvSpPr>
        <p:spPr>
          <a:xfrm flipH="1">
            <a:off x="3755038" y="5743702"/>
            <a:ext cx="288032" cy="288032"/>
          </a:xfrm>
          <a:prstGeom prst="ellipse">
            <a:avLst/>
          </a:prstGeom>
          <a:gradFill flip="none" rotWithShape="1">
            <a:gsLst>
              <a:gs pos="51000">
                <a:schemeClr val="tx1"/>
              </a:gs>
              <a:gs pos="0">
                <a:schemeClr val="bg1"/>
              </a:gs>
              <a:gs pos="49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79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33" grpId="0" animBg="1"/>
      <p:bldP spid="34" grpId="0" animBg="1"/>
      <p:bldP spid="30" grpId="0" animBg="1"/>
      <p:bldP spid="37" grpId="0" animBg="1"/>
      <p:bldP spid="38" grpId="0" animBg="1"/>
      <p:bldP spid="39" grpId="0" animBg="1"/>
      <p:bldP spid="32" grpId="0"/>
      <p:bldP spid="41" grpId="0"/>
      <p:bldP spid="42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76" grpId="0" animBg="1"/>
      <p:bldP spid="80" grpId="0" animBg="1"/>
      <p:bldP spid="81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4F1FE-B117-4D1D-A752-0328C60801FA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  <p:sp>
        <p:nvSpPr>
          <p:cNvPr id="66" name="TextBox 65"/>
          <p:cNvSpPr txBox="1"/>
          <p:nvPr/>
        </p:nvSpPr>
        <p:spPr>
          <a:xfrm>
            <a:off x="1254643" y="247000"/>
            <a:ext cx="6486071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7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Квантовая перепутанность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50432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Никакие локальные действия (включая измерения) в лаборатории 1 не приводят к наблюдаемым изменениям в лаборатории 2 – нет непосредственного «квантового управления».</a:t>
            </a:r>
          </a:p>
          <a:p>
            <a:r>
              <a:rPr lang="ru-RU" sz="2400" dirty="0" smtClean="0"/>
              <a:t>Эффект заключается в коррелированности результатов измерения, более сильной, чем в классическом случае.</a:t>
            </a:r>
            <a:endParaRPr lang="ru-RU"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840812" y="4958440"/>
            <a:ext cx="720080" cy="1063754"/>
            <a:chOff x="1187624" y="2132856"/>
            <a:chExt cx="720080" cy="1063754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132856"/>
              <a:ext cx="720080" cy="1063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378774" y="277163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840812" y="4027126"/>
            <a:ext cx="720080" cy="1063754"/>
            <a:chOff x="1187624" y="2132856"/>
            <a:chExt cx="720080" cy="1063754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132856"/>
              <a:ext cx="720080" cy="1063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378774" y="277163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352980" y="4941370"/>
            <a:ext cx="720080" cy="1063754"/>
            <a:chOff x="1907704" y="2132856"/>
            <a:chExt cx="720080" cy="1063754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2132856"/>
              <a:ext cx="720080" cy="1063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098854" y="277163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352980" y="4049728"/>
            <a:ext cx="720080" cy="1063754"/>
            <a:chOff x="1907704" y="2132856"/>
            <a:chExt cx="720080" cy="1063754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2132856"/>
              <a:ext cx="720080" cy="1063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098854" y="277163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Овал 16"/>
          <p:cNvSpPr/>
          <p:nvPr/>
        </p:nvSpPr>
        <p:spPr>
          <a:xfrm rot="2700000">
            <a:off x="5031962" y="4253352"/>
            <a:ext cx="288032" cy="288032"/>
          </a:xfrm>
          <a:prstGeom prst="ellipse">
            <a:avLst/>
          </a:prstGeom>
          <a:gradFill flip="none" rotWithShape="1">
            <a:gsLst>
              <a:gs pos="51000">
                <a:schemeClr val="tx1"/>
              </a:gs>
              <a:gs pos="0">
                <a:schemeClr val="bg1"/>
              </a:gs>
              <a:gs pos="49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5597754" y="5302114"/>
            <a:ext cx="755226" cy="2861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5597754" y="4439853"/>
            <a:ext cx="755226" cy="2861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rot="2700000">
            <a:off x="6544130" y="5157180"/>
            <a:ext cx="288032" cy="288032"/>
          </a:xfrm>
          <a:prstGeom prst="ellipse">
            <a:avLst/>
          </a:prstGeom>
          <a:gradFill flip="none" rotWithShape="1">
            <a:gsLst>
              <a:gs pos="51000">
                <a:schemeClr val="tx1"/>
              </a:gs>
              <a:gs pos="0">
                <a:schemeClr val="bg1"/>
              </a:gs>
              <a:gs pos="49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 rot="2700000" flipH="1">
            <a:off x="6544130" y="4280568"/>
            <a:ext cx="288032" cy="288032"/>
          </a:xfrm>
          <a:prstGeom prst="ellipse">
            <a:avLst/>
          </a:prstGeom>
          <a:gradFill flip="none" rotWithShape="1">
            <a:gsLst>
              <a:gs pos="51000">
                <a:schemeClr val="tx1"/>
              </a:gs>
              <a:gs pos="0">
                <a:schemeClr val="bg1"/>
              </a:gs>
              <a:gs pos="49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2700000" flipH="1">
            <a:off x="5031962" y="5184910"/>
            <a:ext cx="288032" cy="288032"/>
          </a:xfrm>
          <a:prstGeom prst="ellipse">
            <a:avLst/>
          </a:prstGeom>
          <a:gradFill flip="none" rotWithShape="1">
            <a:gsLst>
              <a:gs pos="51000">
                <a:schemeClr val="tx1"/>
              </a:gs>
              <a:gs pos="0">
                <a:schemeClr val="bg1"/>
              </a:gs>
              <a:gs pos="49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1888484" y="4958440"/>
            <a:ext cx="720080" cy="1063754"/>
            <a:chOff x="1187624" y="2132856"/>
            <a:chExt cx="720080" cy="1063754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132856"/>
              <a:ext cx="720080" cy="1063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1378774" y="277163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888484" y="4027126"/>
            <a:ext cx="720080" cy="1063754"/>
            <a:chOff x="1187624" y="2132856"/>
            <a:chExt cx="720080" cy="1063754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132856"/>
              <a:ext cx="720080" cy="1063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1378774" y="277163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400652" y="4941370"/>
            <a:ext cx="720080" cy="1063754"/>
            <a:chOff x="1907704" y="2132856"/>
            <a:chExt cx="720080" cy="1063754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2132856"/>
              <a:ext cx="720080" cy="1063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2098854" y="277163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400652" y="4049728"/>
            <a:ext cx="720080" cy="1063754"/>
            <a:chOff x="1907704" y="2132856"/>
            <a:chExt cx="720080" cy="1063754"/>
          </a:xfrm>
        </p:grpSpPr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2132856"/>
              <a:ext cx="720080" cy="1063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2098854" y="277163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5" name="Овал 34"/>
          <p:cNvSpPr/>
          <p:nvPr/>
        </p:nvSpPr>
        <p:spPr>
          <a:xfrm>
            <a:off x="2079634" y="4253352"/>
            <a:ext cx="288032" cy="288032"/>
          </a:xfrm>
          <a:prstGeom prst="ellipse">
            <a:avLst/>
          </a:prstGeom>
          <a:gradFill flip="none" rotWithShape="1">
            <a:gsLst>
              <a:gs pos="51000">
                <a:schemeClr val="tx1"/>
              </a:gs>
              <a:gs pos="0">
                <a:schemeClr val="bg1"/>
              </a:gs>
              <a:gs pos="49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2645426" y="5302114"/>
            <a:ext cx="755226" cy="2861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2645426" y="4439853"/>
            <a:ext cx="755226" cy="2861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591802" y="5157180"/>
            <a:ext cx="288032" cy="288032"/>
          </a:xfrm>
          <a:prstGeom prst="ellipse">
            <a:avLst/>
          </a:prstGeom>
          <a:gradFill flip="none" rotWithShape="1">
            <a:gsLst>
              <a:gs pos="51000">
                <a:schemeClr val="tx1"/>
              </a:gs>
              <a:gs pos="0">
                <a:schemeClr val="bg1"/>
              </a:gs>
              <a:gs pos="49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 flipH="1">
            <a:off x="3591802" y="4280568"/>
            <a:ext cx="288032" cy="288032"/>
          </a:xfrm>
          <a:prstGeom prst="ellipse">
            <a:avLst/>
          </a:prstGeom>
          <a:gradFill flip="none" rotWithShape="1">
            <a:gsLst>
              <a:gs pos="51000">
                <a:schemeClr val="tx1"/>
              </a:gs>
              <a:gs pos="0">
                <a:schemeClr val="bg1"/>
              </a:gs>
              <a:gs pos="49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 flipH="1">
            <a:off x="2079634" y="5184910"/>
            <a:ext cx="288032" cy="288032"/>
          </a:xfrm>
          <a:prstGeom prst="ellipse">
            <a:avLst/>
          </a:prstGeom>
          <a:gradFill flip="none" rotWithShape="1">
            <a:gsLst>
              <a:gs pos="51000">
                <a:schemeClr val="tx1"/>
              </a:gs>
              <a:gs pos="0">
                <a:schemeClr val="bg1"/>
              </a:gs>
              <a:gs pos="49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38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Прямоугольник 91"/>
          <p:cNvSpPr/>
          <p:nvPr/>
        </p:nvSpPr>
        <p:spPr>
          <a:xfrm>
            <a:off x="7836939" y="5085184"/>
            <a:ext cx="911525" cy="12961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940508" y="5085184"/>
            <a:ext cx="1838333" cy="12961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4F1FE-B117-4D1D-A752-0328C60801FA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782763"/>
            <a:ext cx="5951004" cy="415471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Квантовая криптография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Квантовые компьютеры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Квантовая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телепортация</a:t>
            </a:r>
            <a:endParaRPr lang="ru-RU" dirty="0"/>
          </a:p>
        </p:txBody>
      </p:sp>
      <p:grpSp>
        <p:nvGrpSpPr>
          <p:cNvPr id="11" name="Группа 69"/>
          <p:cNvGrpSpPr>
            <a:grpSpLocks/>
          </p:cNvGrpSpPr>
          <p:nvPr/>
        </p:nvGrpSpPr>
        <p:grpSpPr bwMode="auto">
          <a:xfrm>
            <a:off x="5885234" y="1916832"/>
            <a:ext cx="2314575" cy="985837"/>
            <a:chOff x="6715140" y="5157802"/>
            <a:chExt cx="2314588" cy="985842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715140" y="5157802"/>
              <a:ext cx="463060" cy="580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72528" y="5157803"/>
              <a:ext cx="416169" cy="571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Группа 61"/>
            <p:cNvGrpSpPr>
              <a:grpSpLocks/>
            </p:cNvGrpSpPr>
            <p:nvPr/>
          </p:nvGrpSpPr>
          <p:grpSpPr bwMode="auto">
            <a:xfrm>
              <a:off x="7180344" y="5904012"/>
              <a:ext cx="1357322" cy="121524"/>
              <a:chOff x="6899508" y="6120782"/>
              <a:chExt cx="2244492" cy="224030"/>
            </a:xfrm>
          </p:grpSpPr>
          <p:sp>
            <p:nvSpPr>
              <p:cNvPr id="18" name="Полилиния 17"/>
              <p:cNvSpPr/>
              <p:nvPr/>
            </p:nvSpPr>
            <p:spPr>
              <a:xfrm>
                <a:off x="6899404" y="6144045"/>
                <a:ext cx="1134058" cy="201934"/>
              </a:xfrm>
              <a:custGeom>
                <a:avLst/>
                <a:gdLst>
                  <a:gd name="connsiteX0" fmla="*/ 0 w 1133856"/>
                  <a:gd name="connsiteY0" fmla="*/ 138176 h 201168"/>
                  <a:gd name="connsiteX1" fmla="*/ 97536 w 1133856"/>
                  <a:gd name="connsiteY1" fmla="*/ 16256 h 201168"/>
                  <a:gd name="connsiteX2" fmla="*/ 292608 w 1133856"/>
                  <a:gd name="connsiteY2" fmla="*/ 199136 h 201168"/>
                  <a:gd name="connsiteX3" fmla="*/ 463296 w 1133856"/>
                  <a:gd name="connsiteY3" fmla="*/ 4064 h 201168"/>
                  <a:gd name="connsiteX4" fmla="*/ 670560 w 1133856"/>
                  <a:gd name="connsiteY4" fmla="*/ 174752 h 201168"/>
                  <a:gd name="connsiteX5" fmla="*/ 841248 w 1133856"/>
                  <a:gd name="connsiteY5" fmla="*/ 4064 h 201168"/>
                  <a:gd name="connsiteX6" fmla="*/ 1036320 w 1133856"/>
                  <a:gd name="connsiteY6" fmla="*/ 174752 h 201168"/>
                  <a:gd name="connsiteX7" fmla="*/ 1133856 w 1133856"/>
                  <a:gd name="connsiteY7" fmla="*/ 65024 h 20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33856" h="201168">
                    <a:moveTo>
                      <a:pt x="0" y="138176"/>
                    </a:moveTo>
                    <a:cubicBezTo>
                      <a:pt x="24384" y="72136"/>
                      <a:pt x="48768" y="6096"/>
                      <a:pt x="97536" y="16256"/>
                    </a:cubicBezTo>
                    <a:cubicBezTo>
                      <a:pt x="146304" y="26416"/>
                      <a:pt x="231648" y="201168"/>
                      <a:pt x="292608" y="199136"/>
                    </a:cubicBezTo>
                    <a:cubicBezTo>
                      <a:pt x="353568" y="197104"/>
                      <a:pt x="400304" y="8128"/>
                      <a:pt x="463296" y="4064"/>
                    </a:cubicBezTo>
                    <a:cubicBezTo>
                      <a:pt x="526288" y="0"/>
                      <a:pt x="607568" y="174752"/>
                      <a:pt x="670560" y="174752"/>
                    </a:cubicBezTo>
                    <a:cubicBezTo>
                      <a:pt x="733552" y="174752"/>
                      <a:pt x="780288" y="4064"/>
                      <a:pt x="841248" y="4064"/>
                    </a:cubicBezTo>
                    <a:cubicBezTo>
                      <a:pt x="902208" y="4064"/>
                      <a:pt x="987552" y="164592"/>
                      <a:pt x="1036320" y="174752"/>
                    </a:cubicBezTo>
                    <a:cubicBezTo>
                      <a:pt x="1085088" y="184912"/>
                      <a:pt x="1113536" y="105664"/>
                      <a:pt x="1133856" y="65024"/>
                    </a:cubicBezTo>
                  </a:path>
                </a:pathLst>
              </a:custGeom>
              <a:ln w="25400">
                <a:solidFill>
                  <a:schemeClr val="tx1">
                    <a:lumMod val="6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>
                <a:off x="8009835" y="6120633"/>
                <a:ext cx="1134058" cy="201934"/>
              </a:xfrm>
              <a:custGeom>
                <a:avLst/>
                <a:gdLst>
                  <a:gd name="connsiteX0" fmla="*/ 0 w 1133856"/>
                  <a:gd name="connsiteY0" fmla="*/ 138176 h 201168"/>
                  <a:gd name="connsiteX1" fmla="*/ 97536 w 1133856"/>
                  <a:gd name="connsiteY1" fmla="*/ 16256 h 201168"/>
                  <a:gd name="connsiteX2" fmla="*/ 292608 w 1133856"/>
                  <a:gd name="connsiteY2" fmla="*/ 199136 h 201168"/>
                  <a:gd name="connsiteX3" fmla="*/ 463296 w 1133856"/>
                  <a:gd name="connsiteY3" fmla="*/ 4064 h 201168"/>
                  <a:gd name="connsiteX4" fmla="*/ 670560 w 1133856"/>
                  <a:gd name="connsiteY4" fmla="*/ 174752 h 201168"/>
                  <a:gd name="connsiteX5" fmla="*/ 841248 w 1133856"/>
                  <a:gd name="connsiteY5" fmla="*/ 4064 h 201168"/>
                  <a:gd name="connsiteX6" fmla="*/ 1036320 w 1133856"/>
                  <a:gd name="connsiteY6" fmla="*/ 174752 h 201168"/>
                  <a:gd name="connsiteX7" fmla="*/ 1133856 w 1133856"/>
                  <a:gd name="connsiteY7" fmla="*/ 65024 h 20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33856" h="201168">
                    <a:moveTo>
                      <a:pt x="0" y="138176"/>
                    </a:moveTo>
                    <a:cubicBezTo>
                      <a:pt x="24384" y="72136"/>
                      <a:pt x="48768" y="6096"/>
                      <a:pt x="97536" y="16256"/>
                    </a:cubicBezTo>
                    <a:cubicBezTo>
                      <a:pt x="146304" y="26416"/>
                      <a:pt x="231648" y="201168"/>
                      <a:pt x="292608" y="199136"/>
                    </a:cubicBezTo>
                    <a:cubicBezTo>
                      <a:pt x="353568" y="197104"/>
                      <a:pt x="400304" y="8128"/>
                      <a:pt x="463296" y="4064"/>
                    </a:cubicBezTo>
                    <a:cubicBezTo>
                      <a:pt x="526288" y="0"/>
                      <a:pt x="607568" y="174752"/>
                      <a:pt x="670560" y="174752"/>
                    </a:cubicBezTo>
                    <a:cubicBezTo>
                      <a:pt x="733552" y="174752"/>
                      <a:pt x="780288" y="4064"/>
                      <a:pt x="841248" y="4064"/>
                    </a:cubicBezTo>
                    <a:cubicBezTo>
                      <a:pt x="902208" y="4064"/>
                      <a:pt x="987552" y="164592"/>
                      <a:pt x="1036320" y="174752"/>
                    </a:cubicBezTo>
                    <a:cubicBezTo>
                      <a:pt x="1085088" y="184912"/>
                      <a:pt x="1113536" y="105664"/>
                      <a:pt x="1133856" y="65024"/>
                    </a:cubicBezTo>
                  </a:path>
                </a:pathLst>
              </a:custGeom>
              <a:ln w="25400">
                <a:solidFill>
                  <a:schemeClr val="tx1">
                    <a:lumMod val="6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5" name="TextBox 62"/>
            <p:cNvSpPr txBox="1">
              <a:spLocks noChangeArrowheads="1"/>
            </p:cNvSpPr>
            <p:nvPr/>
          </p:nvSpPr>
          <p:spPr bwMode="auto">
            <a:xfrm>
              <a:off x="7215206" y="5536344"/>
              <a:ext cx="1313187" cy="369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0,1,1,0,1…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15140" y="5800744"/>
              <a:ext cx="4572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8572528" y="5800744"/>
              <a:ext cx="4572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</p:pic>
      </p:grpSp>
      <p:sp>
        <p:nvSpPr>
          <p:cNvPr id="20" name="TextBox 19"/>
          <p:cNvSpPr txBox="1"/>
          <p:nvPr/>
        </p:nvSpPr>
        <p:spPr>
          <a:xfrm>
            <a:off x="200296" y="404664"/>
            <a:ext cx="73260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cap="all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Квантовая информатика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537" y="3563002"/>
            <a:ext cx="1325662" cy="94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408" name="Группа 16407"/>
          <p:cNvGrpSpPr/>
          <p:nvPr/>
        </p:nvGrpSpPr>
        <p:grpSpPr>
          <a:xfrm>
            <a:off x="4716016" y="3521800"/>
            <a:ext cx="1118253" cy="1043126"/>
            <a:chOff x="4716016" y="3356992"/>
            <a:chExt cx="1397816" cy="1303908"/>
          </a:xfrm>
        </p:grpSpPr>
        <p:cxnSp>
          <p:nvCxnSpPr>
            <p:cNvPr id="3" name="Прямая со стрелкой 2"/>
            <p:cNvCxnSpPr/>
            <p:nvPr/>
          </p:nvCxnSpPr>
          <p:spPr>
            <a:xfrm>
              <a:off x="5436096" y="4036926"/>
              <a:ext cx="677736" cy="0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flipV="1">
              <a:off x="5436096" y="3717032"/>
              <a:ext cx="576064" cy="319894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V="1">
              <a:off x="5436096" y="3429000"/>
              <a:ext cx="338868" cy="607926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flipH="1" flipV="1">
              <a:off x="5364088" y="3356992"/>
              <a:ext cx="72008" cy="679934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>
              <a:off x="5400092" y="4036926"/>
              <a:ext cx="713740" cy="328178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>
              <a:off x="5436096" y="4036926"/>
              <a:ext cx="415068" cy="544202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 flipH="1">
              <a:off x="5384800" y="4036926"/>
              <a:ext cx="51296" cy="623974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 flipH="1">
              <a:off x="5004048" y="4036926"/>
              <a:ext cx="432048" cy="473925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 flipH="1">
              <a:off x="4716016" y="4036926"/>
              <a:ext cx="720080" cy="164089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 flipH="1" flipV="1">
              <a:off x="5004048" y="3563002"/>
              <a:ext cx="396044" cy="473924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>
            <a:xfrm flipH="1" flipV="1">
              <a:off x="4762500" y="3848100"/>
              <a:ext cx="673596" cy="188826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07" name="Группа 16406"/>
          <p:cNvGrpSpPr>
            <a:grpSpLocks noChangeAspect="1"/>
          </p:cNvGrpSpPr>
          <p:nvPr/>
        </p:nvGrpSpPr>
        <p:grpSpPr>
          <a:xfrm>
            <a:off x="7892218" y="3591891"/>
            <a:ext cx="908118" cy="921702"/>
            <a:chOff x="7746184" y="3417311"/>
            <a:chExt cx="1135148" cy="1152128"/>
          </a:xfrm>
        </p:grpSpPr>
        <p:cxnSp>
          <p:nvCxnSpPr>
            <p:cNvPr id="54" name="Прямая со стрелкой 53"/>
            <p:cNvCxnSpPr/>
            <p:nvPr/>
          </p:nvCxnSpPr>
          <p:spPr>
            <a:xfrm>
              <a:off x="8466264" y="4025237"/>
              <a:ext cx="338868" cy="11689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 flipV="1">
              <a:off x="8466264" y="3876979"/>
              <a:ext cx="338868" cy="148258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 flipV="1">
              <a:off x="8466264" y="3417311"/>
              <a:ext cx="338868" cy="607926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>
            <a:xfrm flipH="1" flipV="1">
              <a:off x="8414968" y="3696959"/>
              <a:ext cx="51296" cy="328278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/>
            <p:nvPr/>
          </p:nvCxnSpPr>
          <p:spPr>
            <a:xfrm>
              <a:off x="8430260" y="4025237"/>
              <a:ext cx="374872" cy="175778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/>
            <p:nvPr/>
          </p:nvCxnSpPr>
          <p:spPr>
            <a:xfrm>
              <a:off x="8466264" y="4025237"/>
              <a:ext cx="415068" cy="544202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 стрелкой 59"/>
            <p:cNvCxnSpPr/>
            <p:nvPr/>
          </p:nvCxnSpPr>
          <p:spPr>
            <a:xfrm>
              <a:off x="8466264" y="4025237"/>
              <a:ext cx="30036" cy="292763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/>
            <p:nvPr/>
          </p:nvCxnSpPr>
          <p:spPr>
            <a:xfrm flipH="1">
              <a:off x="8318500" y="4025237"/>
              <a:ext cx="147764" cy="229263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/>
            <p:nvPr/>
          </p:nvCxnSpPr>
          <p:spPr>
            <a:xfrm flipH="1">
              <a:off x="7746184" y="4025237"/>
              <a:ext cx="720080" cy="164089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 стрелкой 62"/>
            <p:cNvCxnSpPr/>
            <p:nvPr/>
          </p:nvCxnSpPr>
          <p:spPr>
            <a:xfrm flipH="1" flipV="1">
              <a:off x="8250240" y="3836411"/>
              <a:ext cx="180020" cy="188826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/>
            <p:cNvCxnSpPr/>
            <p:nvPr/>
          </p:nvCxnSpPr>
          <p:spPr>
            <a:xfrm flipH="1" flipV="1">
              <a:off x="8178800" y="3975100"/>
              <a:ext cx="287464" cy="50137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Стрелка вниз 74"/>
          <p:cNvSpPr/>
          <p:nvPr/>
        </p:nvSpPr>
        <p:spPr>
          <a:xfrm rot="16200000">
            <a:off x="6089048" y="3893766"/>
            <a:ext cx="222594" cy="432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трелка вниз 75"/>
          <p:cNvSpPr/>
          <p:nvPr/>
        </p:nvSpPr>
        <p:spPr>
          <a:xfrm rot="16200000">
            <a:off x="7476571" y="3893766"/>
            <a:ext cx="222594" cy="432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09" name="Овал 16408"/>
          <p:cNvSpPr/>
          <p:nvPr/>
        </p:nvSpPr>
        <p:spPr>
          <a:xfrm>
            <a:off x="6191208" y="5402020"/>
            <a:ext cx="206377" cy="2063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7939996" y="5402020"/>
            <a:ext cx="206377" cy="2063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411" name="Прямая соединительная линия 16410"/>
          <p:cNvCxnSpPr>
            <a:stCxn id="16409" idx="6"/>
            <a:endCxn id="78" idx="2"/>
          </p:cNvCxnSpPr>
          <p:nvPr/>
        </p:nvCxnSpPr>
        <p:spPr>
          <a:xfrm>
            <a:off x="6397585" y="5505209"/>
            <a:ext cx="15424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Овал 80"/>
          <p:cNvSpPr/>
          <p:nvPr/>
        </p:nvSpPr>
        <p:spPr>
          <a:xfrm>
            <a:off x="5868612" y="5405512"/>
            <a:ext cx="206377" cy="206377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accent2">
                  <a:lumMod val="5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12" name="Прямоугольник 16411"/>
          <p:cNvSpPr/>
          <p:nvPr/>
        </p:nvSpPr>
        <p:spPr>
          <a:xfrm>
            <a:off x="5697775" y="5301209"/>
            <a:ext cx="952440" cy="40324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6191208" y="5956482"/>
            <a:ext cx="206377" cy="206377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7939996" y="5956482"/>
            <a:ext cx="206377" cy="206377"/>
          </a:xfrm>
          <a:prstGeom prst="ellipse">
            <a:avLst/>
          </a:prstGeom>
          <a:gradFill>
            <a:gsLst>
              <a:gs pos="0">
                <a:srgbClr val="002060"/>
              </a:gs>
              <a:gs pos="100000">
                <a:schemeClr val="accent2">
                  <a:lumMod val="50000"/>
                </a:schemeClr>
              </a:gs>
            </a:gsLst>
            <a:lin ang="81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5868612" y="5959973"/>
            <a:ext cx="206377" cy="206377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415" name="Прямая со стрелкой 16414"/>
          <p:cNvCxnSpPr>
            <a:stCxn id="81" idx="5"/>
            <a:endCxn id="84" idx="1"/>
          </p:cNvCxnSpPr>
          <p:nvPr/>
        </p:nvCxnSpPr>
        <p:spPr>
          <a:xfrm>
            <a:off x="6044766" y="5581666"/>
            <a:ext cx="1925453" cy="405039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4524" y="5443112"/>
            <a:ext cx="463057" cy="58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3926" y="5397845"/>
            <a:ext cx="41616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580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право 15"/>
          <p:cNvSpPr/>
          <p:nvPr/>
        </p:nvSpPr>
        <p:spPr>
          <a:xfrm>
            <a:off x="3144839" y="2752163"/>
            <a:ext cx="2795313" cy="244789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 вниз 69"/>
          <p:cNvSpPr/>
          <p:nvPr/>
        </p:nvSpPr>
        <p:spPr>
          <a:xfrm>
            <a:off x="6552008" y="3145192"/>
            <a:ext cx="241595" cy="6149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трелка углом 66"/>
          <p:cNvSpPr/>
          <p:nvPr/>
        </p:nvSpPr>
        <p:spPr>
          <a:xfrm rot="5400000">
            <a:off x="7711911" y="3944855"/>
            <a:ext cx="905095" cy="924303"/>
          </a:xfrm>
          <a:prstGeom prst="bentArrow">
            <a:avLst>
              <a:gd name="adj1" fmla="val 15178"/>
              <a:gd name="adj2" fmla="val 17984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458197" y="3145192"/>
            <a:ext cx="241595" cy="6149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4F1FE-B117-4D1D-A752-0328C60801FA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  <p:sp>
        <p:nvSpPr>
          <p:cNvPr id="20" name="TextBox 19"/>
          <p:cNvSpPr txBox="1"/>
          <p:nvPr/>
        </p:nvSpPr>
        <p:spPr>
          <a:xfrm>
            <a:off x="251519" y="140439"/>
            <a:ext cx="856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Квантовая криптография</a:t>
            </a:r>
            <a:endParaRPr lang="ru-RU" sz="1600" dirty="0"/>
          </a:p>
        </p:txBody>
      </p:sp>
      <p:sp>
        <p:nvSpPr>
          <p:cNvPr id="66" name="TextBox 65"/>
          <p:cNvSpPr txBox="1"/>
          <p:nvPr/>
        </p:nvSpPr>
        <p:spPr>
          <a:xfrm>
            <a:off x="251519" y="829742"/>
            <a:ext cx="856895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7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Задача распределения секретного ключа</a:t>
            </a:r>
            <a:endParaRPr lang="ru-RU" dirty="0"/>
          </a:p>
        </p:txBody>
      </p:sp>
      <p:pic>
        <p:nvPicPr>
          <p:cNvPr id="4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2564904"/>
            <a:ext cx="463057" cy="58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376" y="2564904"/>
            <a:ext cx="41616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62"/>
          <p:cNvSpPr txBox="1">
            <a:spLocks noChangeArrowheads="1"/>
          </p:cNvSpPr>
          <p:nvPr/>
        </p:nvSpPr>
        <p:spPr bwMode="auto">
          <a:xfrm>
            <a:off x="4004130" y="3760191"/>
            <a:ext cx="1313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0,1,1,0,1…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3766329"/>
            <a:ext cx="1708058" cy="7684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Шифрование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652120" y="3766329"/>
            <a:ext cx="2041373" cy="7684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Дешифрование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" name="Прямая со стрелкой 4"/>
          <p:cNvCxnSpPr>
            <a:stCxn id="2" idx="3"/>
            <a:endCxn id="55" idx="1"/>
          </p:cNvCxnSpPr>
          <p:nvPr/>
        </p:nvCxnSpPr>
        <p:spPr>
          <a:xfrm>
            <a:off x="3399738" y="4150570"/>
            <a:ext cx="2252382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7236298" y="4869160"/>
            <a:ext cx="1584175" cy="7684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Сообщение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углом 10"/>
          <p:cNvSpPr/>
          <p:nvPr/>
        </p:nvSpPr>
        <p:spPr>
          <a:xfrm>
            <a:off x="755576" y="3944856"/>
            <a:ext cx="905095" cy="924303"/>
          </a:xfrm>
          <a:prstGeom prst="bentArrow">
            <a:avLst>
              <a:gd name="adj1" fmla="val 15178"/>
              <a:gd name="adj2" fmla="val 17984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95537" y="4869160"/>
            <a:ext cx="1584175" cy="7684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Сообщение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856561" y="2376711"/>
            <a:ext cx="1347288" cy="7684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Ключ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999162" y="2367923"/>
            <a:ext cx="1347288" cy="7684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Ключ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18" y="2060848"/>
            <a:ext cx="3456385" cy="374441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5508105" y="2060848"/>
            <a:ext cx="3456385" cy="374441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40599" y="4222935"/>
            <a:ext cx="128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Открытый канал</a:t>
            </a:r>
            <a:endParaRPr lang="ru-RU" dirty="0"/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657" y="1995797"/>
            <a:ext cx="1002407" cy="78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203505" y="5805264"/>
            <a:ext cx="6896887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Для полностью секретной передачи данных длина ключа должна совпадать с длиной сообщения – необходимо распределение секретного ключа в реальном времени</a:t>
            </a:r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3461691" y="2367698"/>
            <a:ext cx="2314575" cy="342898"/>
            <a:chOff x="6350372" y="1740931"/>
            <a:chExt cx="2314575" cy="342898"/>
          </a:xfrm>
        </p:grpSpPr>
        <p:grpSp>
          <p:nvGrpSpPr>
            <p:cNvPr id="75" name="Группа 61"/>
            <p:cNvGrpSpPr>
              <a:grpSpLocks/>
            </p:cNvGrpSpPr>
            <p:nvPr/>
          </p:nvGrpSpPr>
          <p:grpSpPr bwMode="auto">
            <a:xfrm>
              <a:off x="6815573" y="1844198"/>
              <a:ext cx="1357314" cy="121523"/>
              <a:chOff x="6899508" y="6120782"/>
              <a:chExt cx="2244492" cy="224030"/>
            </a:xfrm>
          </p:grpSpPr>
          <p:sp>
            <p:nvSpPr>
              <p:cNvPr id="79" name="Полилиния 78"/>
              <p:cNvSpPr/>
              <p:nvPr/>
            </p:nvSpPr>
            <p:spPr>
              <a:xfrm>
                <a:off x="6899404" y="6144045"/>
                <a:ext cx="1134058" cy="201934"/>
              </a:xfrm>
              <a:custGeom>
                <a:avLst/>
                <a:gdLst>
                  <a:gd name="connsiteX0" fmla="*/ 0 w 1133856"/>
                  <a:gd name="connsiteY0" fmla="*/ 138176 h 201168"/>
                  <a:gd name="connsiteX1" fmla="*/ 97536 w 1133856"/>
                  <a:gd name="connsiteY1" fmla="*/ 16256 h 201168"/>
                  <a:gd name="connsiteX2" fmla="*/ 292608 w 1133856"/>
                  <a:gd name="connsiteY2" fmla="*/ 199136 h 201168"/>
                  <a:gd name="connsiteX3" fmla="*/ 463296 w 1133856"/>
                  <a:gd name="connsiteY3" fmla="*/ 4064 h 201168"/>
                  <a:gd name="connsiteX4" fmla="*/ 670560 w 1133856"/>
                  <a:gd name="connsiteY4" fmla="*/ 174752 h 201168"/>
                  <a:gd name="connsiteX5" fmla="*/ 841248 w 1133856"/>
                  <a:gd name="connsiteY5" fmla="*/ 4064 h 201168"/>
                  <a:gd name="connsiteX6" fmla="*/ 1036320 w 1133856"/>
                  <a:gd name="connsiteY6" fmla="*/ 174752 h 201168"/>
                  <a:gd name="connsiteX7" fmla="*/ 1133856 w 1133856"/>
                  <a:gd name="connsiteY7" fmla="*/ 65024 h 20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33856" h="201168">
                    <a:moveTo>
                      <a:pt x="0" y="138176"/>
                    </a:moveTo>
                    <a:cubicBezTo>
                      <a:pt x="24384" y="72136"/>
                      <a:pt x="48768" y="6096"/>
                      <a:pt x="97536" y="16256"/>
                    </a:cubicBezTo>
                    <a:cubicBezTo>
                      <a:pt x="146304" y="26416"/>
                      <a:pt x="231648" y="201168"/>
                      <a:pt x="292608" y="199136"/>
                    </a:cubicBezTo>
                    <a:cubicBezTo>
                      <a:pt x="353568" y="197104"/>
                      <a:pt x="400304" y="8128"/>
                      <a:pt x="463296" y="4064"/>
                    </a:cubicBezTo>
                    <a:cubicBezTo>
                      <a:pt x="526288" y="0"/>
                      <a:pt x="607568" y="174752"/>
                      <a:pt x="670560" y="174752"/>
                    </a:cubicBezTo>
                    <a:cubicBezTo>
                      <a:pt x="733552" y="174752"/>
                      <a:pt x="780288" y="4064"/>
                      <a:pt x="841248" y="4064"/>
                    </a:cubicBezTo>
                    <a:cubicBezTo>
                      <a:pt x="902208" y="4064"/>
                      <a:pt x="987552" y="164592"/>
                      <a:pt x="1036320" y="174752"/>
                    </a:cubicBezTo>
                    <a:cubicBezTo>
                      <a:pt x="1085088" y="184912"/>
                      <a:pt x="1113536" y="105664"/>
                      <a:pt x="1133856" y="65024"/>
                    </a:cubicBezTo>
                  </a:path>
                </a:pathLst>
              </a:custGeom>
              <a:ln w="25400">
                <a:solidFill>
                  <a:schemeClr val="tx1">
                    <a:lumMod val="6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>
                <a:off x="8009835" y="6120633"/>
                <a:ext cx="1134058" cy="201934"/>
              </a:xfrm>
              <a:custGeom>
                <a:avLst/>
                <a:gdLst>
                  <a:gd name="connsiteX0" fmla="*/ 0 w 1133856"/>
                  <a:gd name="connsiteY0" fmla="*/ 138176 h 201168"/>
                  <a:gd name="connsiteX1" fmla="*/ 97536 w 1133856"/>
                  <a:gd name="connsiteY1" fmla="*/ 16256 h 201168"/>
                  <a:gd name="connsiteX2" fmla="*/ 292608 w 1133856"/>
                  <a:gd name="connsiteY2" fmla="*/ 199136 h 201168"/>
                  <a:gd name="connsiteX3" fmla="*/ 463296 w 1133856"/>
                  <a:gd name="connsiteY3" fmla="*/ 4064 h 201168"/>
                  <a:gd name="connsiteX4" fmla="*/ 670560 w 1133856"/>
                  <a:gd name="connsiteY4" fmla="*/ 174752 h 201168"/>
                  <a:gd name="connsiteX5" fmla="*/ 841248 w 1133856"/>
                  <a:gd name="connsiteY5" fmla="*/ 4064 h 201168"/>
                  <a:gd name="connsiteX6" fmla="*/ 1036320 w 1133856"/>
                  <a:gd name="connsiteY6" fmla="*/ 174752 h 201168"/>
                  <a:gd name="connsiteX7" fmla="*/ 1133856 w 1133856"/>
                  <a:gd name="connsiteY7" fmla="*/ 65024 h 20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33856" h="201168">
                    <a:moveTo>
                      <a:pt x="0" y="138176"/>
                    </a:moveTo>
                    <a:cubicBezTo>
                      <a:pt x="24384" y="72136"/>
                      <a:pt x="48768" y="6096"/>
                      <a:pt x="97536" y="16256"/>
                    </a:cubicBezTo>
                    <a:cubicBezTo>
                      <a:pt x="146304" y="26416"/>
                      <a:pt x="231648" y="201168"/>
                      <a:pt x="292608" y="199136"/>
                    </a:cubicBezTo>
                    <a:cubicBezTo>
                      <a:pt x="353568" y="197104"/>
                      <a:pt x="400304" y="8128"/>
                      <a:pt x="463296" y="4064"/>
                    </a:cubicBezTo>
                    <a:cubicBezTo>
                      <a:pt x="526288" y="0"/>
                      <a:pt x="607568" y="174752"/>
                      <a:pt x="670560" y="174752"/>
                    </a:cubicBezTo>
                    <a:cubicBezTo>
                      <a:pt x="733552" y="174752"/>
                      <a:pt x="780288" y="4064"/>
                      <a:pt x="841248" y="4064"/>
                    </a:cubicBezTo>
                    <a:cubicBezTo>
                      <a:pt x="902208" y="4064"/>
                      <a:pt x="987552" y="164592"/>
                      <a:pt x="1036320" y="174752"/>
                    </a:cubicBezTo>
                    <a:cubicBezTo>
                      <a:pt x="1085088" y="184912"/>
                      <a:pt x="1113536" y="105664"/>
                      <a:pt x="1133856" y="65024"/>
                    </a:cubicBezTo>
                  </a:path>
                </a:pathLst>
              </a:custGeom>
              <a:ln w="25400">
                <a:solidFill>
                  <a:schemeClr val="tx1">
                    <a:lumMod val="6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pic>
          <p:nvPicPr>
            <p:cNvPr id="77" name="Picture 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50372" y="1740931"/>
              <a:ext cx="457197" cy="342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8207750" y="1740931"/>
              <a:ext cx="457197" cy="342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390092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2590</TotalTime>
  <Words>1356</Words>
  <Application>Microsoft Office PowerPoint</Application>
  <PresentationFormat>Экран (4:3)</PresentationFormat>
  <Paragraphs>362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Открытая</vt:lpstr>
      <vt:lpstr>Equation</vt:lpstr>
      <vt:lpstr>MathType 6.0 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if nanb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Measurement-Enhanced Optical Qudit-Type Entanglement At Long and Intermediate Distances</dc:title>
  <dc:creator>lkvo</dc:creator>
  <cp:lastModifiedBy>user</cp:lastModifiedBy>
  <cp:revision>201</cp:revision>
  <dcterms:created xsi:type="dcterms:W3CDTF">2014-03-10T10:17:35Z</dcterms:created>
  <dcterms:modified xsi:type="dcterms:W3CDTF">2015-11-28T21:11:54Z</dcterms:modified>
</cp:coreProperties>
</file>